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44"/>
  </p:notesMasterIdLst>
  <p:handoutMasterIdLst>
    <p:handoutMasterId r:id="rId45"/>
  </p:handoutMasterIdLst>
  <p:sldIdLst>
    <p:sldId id="603" r:id="rId5"/>
    <p:sldId id="2618" r:id="rId6"/>
    <p:sldId id="2147483557" r:id="rId7"/>
    <p:sldId id="2147483558" r:id="rId8"/>
    <p:sldId id="2147483483" r:id="rId9"/>
    <p:sldId id="2147483608" r:id="rId10"/>
    <p:sldId id="2147483609" r:id="rId11"/>
    <p:sldId id="2147483613" r:id="rId12"/>
    <p:sldId id="2147483612" r:id="rId13"/>
    <p:sldId id="2147483611" r:id="rId14"/>
    <p:sldId id="2147483615" r:id="rId15"/>
    <p:sldId id="2147483616" r:id="rId16"/>
    <p:sldId id="2147483617" r:id="rId17"/>
    <p:sldId id="2147483618" r:id="rId18"/>
    <p:sldId id="2147483570" r:id="rId19"/>
    <p:sldId id="2147483589" r:id="rId20"/>
    <p:sldId id="2147483600" r:id="rId21"/>
    <p:sldId id="2147483590" r:id="rId22"/>
    <p:sldId id="2147483591" r:id="rId23"/>
    <p:sldId id="2147483592" r:id="rId24"/>
    <p:sldId id="2147483593" r:id="rId25"/>
    <p:sldId id="2147483594" r:id="rId26"/>
    <p:sldId id="2147483595" r:id="rId27"/>
    <p:sldId id="2147483596" r:id="rId28"/>
    <p:sldId id="2147483597" r:id="rId29"/>
    <p:sldId id="2147483610" r:id="rId30"/>
    <p:sldId id="2147483598" r:id="rId31"/>
    <p:sldId id="2147483599" r:id="rId32"/>
    <p:sldId id="2147483601" r:id="rId33"/>
    <p:sldId id="2147483602" r:id="rId34"/>
    <p:sldId id="2147483603" r:id="rId35"/>
    <p:sldId id="2147483604" r:id="rId36"/>
    <p:sldId id="2147483605" r:id="rId37"/>
    <p:sldId id="2147483606" r:id="rId38"/>
    <p:sldId id="2147483607" r:id="rId39"/>
    <p:sldId id="2516" r:id="rId40"/>
    <p:sldId id="2147483514" r:id="rId41"/>
    <p:sldId id="582" r:id="rId42"/>
    <p:sldId id="2419" r:id="rId43"/>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FFFFFF"/>
    <a:srgbClr val="374153"/>
    <a:srgbClr val="221815"/>
    <a:srgbClr val="FFFF00"/>
    <a:srgbClr val="1D1D1A"/>
    <a:srgbClr val="595757"/>
    <a:srgbClr val="91A2BF"/>
    <a:srgbClr val="E4EB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1" autoAdjust="0"/>
    <p:restoredTop sz="96291" autoAdjust="0"/>
  </p:normalViewPr>
  <p:slideViewPr>
    <p:cSldViewPr snapToGrid="0" snapToObjects="1">
      <p:cViewPr varScale="1">
        <p:scale>
          <a:sx n="123" d="100"/>
          <a:sy n="123" d="100"/>
        </p:scale>
        <p:origin x="224" y="2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7/18/25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11285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15</a:t>
            </a:fld>
            <a:endParaRPr kumimoji="1" lang="zh-CN" altLang="en-US"/>
          </a:p>
        </p:txBody>
      </p:sp>
    </p:spTree>
    <p:extLst>
      <p:ext uri="{BB962C8B-B14F-4D97-AF65-F5344CB8AC3E}">
        <p14:creationId xmlns:p14="http://schemas.microsoft.com/office/powerpoint/2010/main" val="232091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23</a:t>
            </a:fld>
            <a:endParaRPr kumimoji="1" lang="zh-CN" altLang="en-US"/>
          </a:p>
        </p:txBody>
      </p:sp>
    </p:spTree>
    <p:extLst>
      <p:ext uri="{BB962C8B-B14F-4D97-AF65-F5344CB8AC3E}">
        <p14:creationId xmlns:p14="http://schemas.microsoft.com/office/powerpoint/2010/main" val="61680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36</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hyperlink" Target="https://github.com/Infrasys-AI/AIInfra"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github.com/Infrasys-AI/AIInfr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1633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60553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81" r:id="rId1"/>
    <p:sldLayoutId id="2147483951"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zhida.zhihu.com/search?content_id=167806939&amp;content_type=Article&amp;match_order=1&amp;q=%E5%AD%90%E8%BF%9B%E7%A8%8B&amp;zhida_source=entity" TargetMode="External"/><Relationship Id="rId2" Type="http://schemas.openxmlformats.org/officeDocument/2006/relationships/hyperlink" Target="https://zhida.zhihu.com/search?content_id=167806939&amp;content_type=Article&amp;match_order=1&amp;q=%E7%B3%BB%E7%BB%9F%E8%B0%83%E7%94%A8&amp;zhida_source=entity" TargetMode="External"/><Relationship Id="rId1" Type="http://schemas.openxmlformats.org/officeDocument/2006/relationships/slideLayout" Target="../slideLayouts/slideLayout1.xml"/><Relationship Id="rId5" Type="http://schemas.openxmlformats.org/officeDocument/2006/relationships/hyperlink" Target="https://zhida.zhihu.com/search?content_id=167806939&amp;content_type=Article&amp;match_order=1&amp;q=%E8%99%9A%E6%8B%9F%E6%96%87%E4%BB%B6%E7%B3%BB%E7%BB%9F&amp;zhida_source=entity" TargetMode="External"/><Relationship Id="rId4" Type="http://schemas.openxmlformats.org/officeDocument/2006/relationships/hyperlink" Target="https://zhida.zhihu.com/search?content_id=167806939&amp;content_type=Article&amp;match_order=1&amp;q=%E7%9B%AE%E5%BD%95%E7%BB%93%E6%9E%84&amp;zhida_source=entit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Infrasys-AI/AIInfra" TargetMode="External"/><Relationship Id="rId3" Type="http://schemas.openxmlformats.org/officeDocument/2006/relationships/hyperlink" Target="https://www.thebyte.com.cn/architecture/history.html" TargetMode="External"/><Relationship Id="rId7" Type="http://schemas.openxmlformats.org/officeDocument/2006/relationships/hyperlink" Target="https://ctf-wiki.org/pwn/virtualization/basic-knowledge/basic-knowledge/" TargetMode="External"/><Relationship Id="rId2" Type="http://schemas.openxmlformats.org/officeDocument/2006/relationships/hyperlink" Target="https://zhuanlan.zhihu.com/p/266180037" TargetMode="External"/><Relationship Id="rId1" Type="http://schemas.openxmlformats.org/officeDocument/2006/relationships/slideLayout" Target="../slideLayouts/slideLayout4.xml"/><Relationship Id="rId6" Type="http://schemas.openxmlformats.org/officeDocument/2006/relationships/hyperlink" Target="https://zhuanlan.zhihu.com/p/441287815" TargetMode="External"/><Relationship Id="rId5" Type="http://schemas.openxmlformats.org/officeDocument/2006/relationships/hyperlink" Target="https://zhuanlan.zhihu.com/p/358548091" TargetMode="External"/><Relationship Id="rId4" Type="http://schemas.openxmlformats.org/officeDocument/2006/relationships/hyperlink" Target="https://www.thebyte.com.cn/architecture/define-cloud-native.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4445EF-D219-4096-87E8-2372D47767AC}"/>
              </a:ext>
            </a:extLst>
          </p:cNvPr>
          <p:cNvPicPr>
            <a:picLocks noChangeAspect="1"/>
          </p:cNvPicPr>
          <p:nvPr/>
        </p:nvPicPr>
        <p:blipFill>
          <a:blip r:embed="rId3"/>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2527443" y="2749693"/>
            <a:ext cx="715081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4928953" y="5678468"/>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74153"/>
                </a:solidFill>
                <a:latin typeface="ACGN-MiaoGB-Flash" panose="02020300000000000000" pitchFamily="18" charset="-122"/>
                <a:ea typeface="ACGN-MiaoGB-Flash" panose="02020300000000000000" pitchFamily="18" charset="-122"/>
              </a:rPr>
              <a:t>ZOMI</a:t>
            </a:r>
            <a:endParaRPr lang="zh-CN" altLang="en-US" sz="5400" dirty="0">
              <a:solidFill>
                <a:srgbClr val="374153"/>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8987" y="5883734"/>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bg1"/>
                </a:solidFill>
                <a:latin typeface="Lexend" pitchFamily="2" charset="0"/>
                <a:cs typeface="Futura-Medium" panose="020B0602020204020303" pitchFamily="34" charset="-79"/>
              </a:rPr>
              <a:t>容器基础</a:t>
            </a:r>
            <a:endParaRPr lang="en-US" altLang="zh-CN" sz="9600" dirty="0">
              <a:solidFill>
                <a:schemeClr val="bg1"/>
              </a:solidFill>
              <a:latin typeface="Lexend" pitchFamily="2" charset="0"/>
              <a:cs typeface="Futura-Medium" panose="020B0602020204020303" pitchFamily="34" charset="-79"/>
            </a:endParaRPr>
          </a:p>
          <a:p>
            <a:pPr marL="50800" algn="ctr">
              <a:buClr>
                <a:srgbClr val="C00000"/>
              </a:buClr>
            </a:pPr>
            <a:r>
              <a:rPr lang="zh-CN" altLang="en-US" sz="9600" dirty="0">
                <a:solidFill>
                  <a:schemeClr val="bg1"/>
                </a:solidFill>
                <a:latin typeface="Lexend" pitchFamily="2" charset="0"/>
                <a:cs typeface="Futura-Medium" panose="020B0602020204020303" pitchFamily="34" charset="-79"/>
              </a:rPr>
              <a:t>技术介绍</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FDAEAF-BCDA-9C0C-1404-88D9EADD7352}"/>
              </a:ext>
            </a:extLst>
          </p:cNvPr>
          <p:cNvSpPr>
            <a:spLocks noGrp="1"/>
          </p:cNvSpPr>
          <p:nvPr>
            <p:ph type="title"/>
          </p:nvPr>
        </p:nvSpPr>
        <p:spPr>
          <a:xfrm>
            <a:off x="623635" y="522789"/>
            <a:ext cx="10963473" cy="589190"/>
          </a:xfrm>
        </p:spPr>
        <p:txBody>
          <a:bodyPr/>
          <a:lstStyle/>
          <a:p>
            <a:r>
              <a:rPr lang="zh-CN" altLang="en-US"/>
              <a:t>热门虚拟机提供商</a:t>
            </a:r>
            <a:endParaRPr lang="zh-CN" altLang="en-US" dirty="0"/>
          </a:p>
        </p:txBody>
      </p:sp>
      <p:sp>
        <p:nvSpPr>
          <p:cNvPr id="3" name="内容占位符 2">
            <a:extLst>
              <a:ext uri="{FF2B5EF4-FFF2-40B4-BE49-F238E27FC236}">
                <a16:creationId xmlns:a16="http://schemas.microsoft.com/office/drawing/2014/main" id="{F91CC390-D235-F0CE-31CB-6F2F3D7C9674}"/>
              </a:ext>
            </a:extLst>
          </p:cNvPr>
          <p:cNvSpPr>
            <a:spLocks noGrp="1"/>
          </p:cNvSpPr>
          <p:nvPr>
            <p:ph sz="half" idx="1"/>
          </p:nvPr>
        </p:nvSpPr>
        <p:spPr>
          <a:xfrm>
            <a:off x="623634" y="1246908"/>
            <a:ext cx="5400000" cy="5112000"/>
          </a:xfrm>
        </p:spPr>
        <p:txBody>
          <a:bodyPr/>
          <a:lstStyle/>
          <a:p>
            <a:r>
              <a:rPr lang="en" altLang="zh-CN" b="1" dirty="0" err="1">
                <a:solidFill>
                  <a:srgbClr val="66BA36"/>
                </a:solidFill>
              </a:rPr>
              <a:t>Virtualbox</a:t>
            </a:r>
            <a:endParaRPr lang="en" altLang="zh-CN" b="1" dirty="0">
              <a:solidFill>
                <a:srgbClr val="66BA36"/>
              </a:solidFill>
            </a:endParaRPr>
          </a:p>
          <a:p>
            <a:pPr lvl="1"/>
            <a:r>
              <a:rPr lang="zh-CN" altLang="en-US" dirty="0"/>
              <a:t>甲骨文旗下免费开源 </a:t>
            </a:r>
            <a:r>
              <a:rPr lang="en" altLang="zh-CN" dirty="0"/>
              <a:t>x86 </a:t>
            </a:r>
            <a:r>
              <a:rPr lang="zh-CN" altLang="en-US" dirty="0"/>
              <a:t>架构仿真系统。</a:t>
            </a:r>
            <a:r>
              <a:rPr lang="en" altLang="zh-CN" dirty="0" err="1"/>
              <a:t>Virtualbox</a:t>
            </a:r>
            <a:r>
              <a:rPr lang="en" altLang="zh-CN" dirty="0"/>
              <a:t> </a:t>
            </a:r>
            <a:r>
              <a:rPr lang="zh-CN" altLang="en-US" dirty="0"/>
              <a:t>是最受欢迎、最成熟的虚拟机平台之一，其辅助工具生态系统可帮助开发和分发虚拟机镜像。</a:t>
            </a:r>
          </a:p>
        </p:txBody>
      </p:sp>
      <p:sp>
        <p:nvSpPr>
          <p:cNvPr id="4" name="内容占位符 3">
            <a:extLst>
              <a:ext uri="{FF2B5EF4-FFF2-40B4-BE49-F238E27FC236}">
                <a16:creationId xmlns:a16="http://schemas.microsoft.com/office/drawing/2014/main" id="{A90A2175-CDB9-36B4-B687-B94971118984}"/>
              </a:ext>
            </a:extLst>
          </p:cNvPr>
          <p:cNvSpPr>
            <a:spLocks noGrp="1"/>
          </p:cNvSpPr>
          <p:nvPr>
            <p:ph sz="half" idx="10"/>
          </p:nvPr>
        </p:nvSpPr>
        <p:spPr>
          <a:xfrm>
            <a:off x="6187108" y="1246908"/>
            <a:ext cx="5400000" cy="5112000"/>
          </a:xfrm>
        </p:spPr>
        <p:txBody>
          <a:bodyPr/>
          <a:lstStyle/>
          <a:p>
            <a:r>
              <a:rPr lang="en" altLang="zh-CN" b="1" dirty="0">
                <a:solidFill>
                  <a:srgbClr val="66BA36"/>
                </a:solidFill>
              </a:rPr>
              <a:t>VMware</a:t>
            </a:r>
          </a:p>
          <a:p>
            <a:pPr lvl="1"/>
            <a:r>
              <a:rPr lang="en" altLang="zh-CN" dirty="0"/>
              <a:t>VMware </a:t>
            </a:r>
            <a:r>
              <a:rPr lang="zh-CN" altLang="en-US" dirty="0"/>
              <a:t>上市公司其业务建立在 </a:t>
            </a:r>
            <a:r>
              <a:rPr lang="en" altLang="zh-CN" dirty="0"/>
              <a:t>x86 </a:t>
            </a:r>
            <a:r>
              <a:rPr lang="zh-CN" altLang="en-US" dirty="0"/>
              <a:t>硬件虚拟化技术。</a:t>
            </a:r>
            <a:r>
              <a:rPr lang="en" altLang="zh-CN" dirty="0"/>
              <a:t>VMware </a:t>
            </a:r>
            <a:r>
              <a:rPr lang="zh-CN" altLang="en-US" dirty="0"/>
              <a:t>附带虚拟机管理程序，用于部署和管理多个虚拟机的实用程序，除用于管理虚拟机用户界面，是企业虚拟机主要选项。</a:t>
            </a:r>
          </a:p>
        </p:txBody>
      </p:sp>
      <p:pic>
        <p:nvPicPr>
          <p:cNvPr id="15362" name="Picture 2" descr="VirtualBox">
            <a:extLst>
              <a:ext uri="{FF2B5EF4-FFF2-40B4-BE49-F238E27FC236}">
                <a16:creationId xmlns:a16="http://schemas.microsoft.com/office/drawing/2014/main" id="{7D4C9B4F-7E3D-8A21-495B-FC33C893E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634" y="3699837"/>
            <a:ext cx="27940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VMware - Whonix">
            <a:extLst>
              <a:ext uri="{FF2B5EF4-FFF2-40B4-BE49-F238E27FC236}">
                <a16:creationId xmlns:a16="http://schemas.microsoft.com/office/drawing/2014/main" id="{99D06CBD-7F88-19CD-D935-DC2F4E439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479" y="3817226"/>
            <a:ext cx="2320650" cy="2559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2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C6CCFA0-51CC-57D7-F272-29DCDF87FFC9}"/>
              </a:ext>
            </a:extLst>
          </p:cNvPr>
          <p:cNvSpPr>
            <a:spLocks noGrp="1"/>
          </p:cNvSpPr>
          <p:nvPr>
            <p:ph type="title"/>
          </p:nvPr>
        </p:nvSpPr>
        <p:spPr>
          <a:xfrm>
            <a:off x="623635" y="522789"/>
            <a:ext cx="10963473" cy="589190"/>
          </a:xfrm>
        </p:spPr>
        <p:txBody>
          <a:bodyPr/>
          <a:lstStyle/>
          <a:p>
            <a:r>
              <a:rPr lang="zh-CN" altLang="en-US" dirty="0"/>
              <a:t>计算机三层模型</a:t>
            </a:r>
          </a:p>
        </p:txBody>
      </p:sp>
      <p:sp>
        <p:nvSpPr>
          <p:cNvPr id="4" name="内容占位符 3">
            <a:extLst>
              <a:ext uri="{FF2B5EF4-FFF2-40B4-BE49-F238E27FC236}">
                <a16:creationId xmlns:a16="http://schemas.microsoft.com/office/drawing/2014/main" id="{6652A87C-5FFE-1E69-D792-A91EF53D4BBA}"/>
              </a:ext>
            </a:extLst>
          </p:cNvPr>
          <p:cNvSpPr>
            <a:spLocks noGrp="1"/>
          </p:cNvSpPr>
          <p:nvPr>
            <p:ph sz="half" idx="1"/>
          </p:nvPr>
        </p:nvSpPr>
        <p:spPr>
          <a:xfrm>
            <a:off x="623635" y="1246909"/>
            <a:ext cx="10963473" cy="5108171"/>
          </a:xfrm>
        </p:spPr>
        <p:txBody>
          <a:bodyPr/>
          <a:lstStyle/>
          <a:p>
            <a:r>
              <a:rPr lang="zh-CN" altLang="en-US" dirty="0"/>
              <a:t>对于一台计算机，可以简单地抽象成下图所示的三层模型，从下往上分别是</a:t>
            </a:r>
            <a:r>
              <a:rPr lang="zh-CN" altLang="en-US" b="1" dirty="0"/>
              <a:t>物理硬件层、操作系统层、应用程序层</a:t>
            </a:r>
            <a:r>
              <a:rPr lang="zh-CN" altLang="en-US" dirty="0"/>
              <a:t>，可以把虚拟机实例看作是一台具有层级划分的逻辑计算机：</a:t>
            </a:r>
          </a:p>
        </p:txBody>
      </p:sp>
      <p:pic>
        <p:nvPicPr>
          <p:cNvPr id="16386" name="Picture 2">
            <a:extLst>
              <a:ext uri="{FF2B5EF4-FFF2-40B4-BE49-F238E27FC236}">
                <a16:creationId xmlns:a16="http://schemas.microsoft.com/office/drawing/2014/main" id="{E3FCB188-2F4A-D471-BB50-CF6DEAC3F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381" y="2598882"/>
            <a:ext cx="81280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05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AEE39C00-7299-643D-10D1-43F8EBFC154A}"/>
              </a:ext>
            </a:extLst>
          </p:cNvPr>
          <p:cNvSpPr>
            <a:spLocks noGrp="1"/>
          </p:cNvSpPr>
          <p:nvPr>
            <p:ph type="title"/>
          </p:nvPr>
        </p:nvSpPr>
        <p:spPr/>
        <p:txBody>
          <a:bodyPr/>
          <a:lstStyle/>
          <a:p>
            <a:r>
              <a:rPr lang="en" altLang="zh-CN" dirty="0"/>
              <a:t>VMM</a:t>
            </a:r>
            <a:r>
              <a:rPr lang="zh-CN" altLang="en-US" dirty="0"/>
              <a:t>，</a:t>
            </a:r>
            <a:r>
              <a:rPr lang="en" altLang="zh-CN" dirty="0"/>
              <a:t>Virtual Machine Monitor</a:t>
            </a:r>
            <a:r>
              <a:rPr lang="zh-CN" altLang="en-US" dirty="0"/>
              <a:t> </a:t>
            </a:r>
          </a:p>
        </p:txBody>
      </p:sp>
      <p:sp>
        <p:nvSpPr>
          <p:cNvPr id="6" name="内容占位符 5">
            <a:extLst>
              <a:ext uri="{FF2B5EF4-FFF2-40B4-BE49-F238E27FC236}">
                <a16:creationId xmlns:a16="http://schemas.microsoft.com/office/drawing/2014/main" id="{51DAD624-F494-2F5A-10A6-2E74C6B0AC54}"/>
              </a:ext>
            </a:extLst>
          </p:cNvPr>
          <p:cNvSpPr>
            <a:spLocks noGrp="1"/>
          </p:cNvSpPr>
          <p:nvPr>
            <p:ph sz="half" idx="1"/>
          </p:nvPr>
        </p:nvSpPr>
        <p:spPr>
          <a:xfrm>
            <a:off x="623635" y="1246909"/>
            <a:ext cx="10963473" cy="5108171"/>
          </a:xfrm>
        </p:spPr>
        <p:txBody>
          <a:bodyPr/>
          <a:lstStyle/>
          <a:p>
            <a:r>
              <a:rPr lang="zh-CN" altLang="en-US" dirty="0"/>
              <a:t>但虚拟机运行是需要有物理环境支撑，同时虚拟机实例不可能凭空出现 </a:t>
            </a:r>
            <a:r>
              <a:rPr lang="en-US" altLang="zh-CN" dirty="0"/>
              <a:t>/ </a:t>
            </a:r>
            <a:r>
              <a:rPr lang="zh-CN" altLang="en-US" dirty="0"/>
              <a:t>消失，因此有 </a:t>
            </a:r>
            <a:r>
              <a:rPr lang="en" altLang="zh-CN" dirty="0"/>
              <a:t>VMM</a:t>
            </a:r>
            <a:r>
              <a:rPr lang="zh-CN" altLang="en-US" dirty="0"/>
              <a:t>（</a:t>
            </a:r>
            <a:r>
              <a:rPr lang="en" altLang="zh-CN" dirty="0"/>
              <a:t>Virtual Machine Monitor</a:t>
            </a:r>
            <a:r>
              <a:rPr lang="zh-CN" altLang="en-US" dirty="0"/>
              <a:t> ）</a:t>
            </a:r>
            <a:r>
              <a:rPr lang="zh-CN" altLang="en" dirty="0"/>
              <a:t>，</a:t>
            </a:r>
            <a:r>
              <a:rPr lang="zh-CN" altLang="en-US" dirty="0"/>
              <a:t>又称 </a:t>
            </a:r>
            <a:r>
              <a:rPr lang="en" altLang="zh-CN" dirty="0"/>
              <a:t>Hypervisor</a:t>
            </a:r>
            <a:r>
              <a:rPr lang="zh-CN" altLang="en" dirty="0"/>
              <a:t>，</a:t>
            </a:r>
            <a:r>
              <a:rPr lang="zh-CN" altLang="en-US" dirty="0"/>
              <a:t>介于 </a:t>
            </a:r>
            <a:r>
              <a:rPr lang="en" altLang="zh-CN" dirty="0"/>
              <a:t>VM </a:t>
            </a:r>
            <a:r>
              <a:rPr lang="zh-CN" altLang="en-US" dirty="0"/>
              <a:t>与硬件中间软件层，其负责 </a:t>
            </a:r>
            <a:r>
              <a:rPr lang="en" altLang="zh-CN" dirty="0"/>
              <a:t>VM </a:t>
            </a:r>
            <a:r>
              <a:rPr lang="zh-CN" altLang="en-US" dirty="0"/>
              <a:t>创建、销毁等工作，并为 </a:t>
            </a:r>
            <a:r>
              <a:rPr lang="en" altLang="zh-CN" dirty="0"/>
              <a:t>VM </a:t>
            </a:r>
            <a:r>
              <a:rPr lang="zh-CN" altLang="en-US" dirty="0"/>
              <a:t>提供了运行环境：即虚拟硬件抽象层。</a:t>
            </a:r>
          </a:p>
        </p:txBody>
      </p:sp>
      <p:pic>
        <p:nvPicPr>
          <p:cNvPr id="17410" name="Picture 2">
            <a:extLst>
              <a:ext uri="{FF2B5EF4-FFF2-40B4-BE49-F238E27FC236}">
                <a16:creationId xmlns:a16="http://schemas.microsoft.com/office/drawing/2014/main" id="{4951F3AA-0280-0685-1A1B-90A071C46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3072" y="2852154"/>
            <a:ext cx="4670617" cy="363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3B693D9-AA03-F980-F870-C68833AB81A2}"/>
              </a:ext>
            </a:extLst>
          </p:cNvPr>
          <p:cNvSpPr>
            <a:spLocks noGrp="1"/>
          </p:cNvSpPr>
          <p:nvPr>
            <p:ph type="title"/>
          </p:nvPr>
        </p:nvSpPr>
        <p:spPr/>
        <p:txBody>
          <a:bodyPr/>
          <a:lstStyle/>
          <a:p>
            <a:r>
              <a:rPr lang="zh-CN" altLang="en-US" b="0" i="0" dirty="0">
                <a:effectLst/>
                <a:latin typeface="Noto Sans" panose="020B0502040504020204" pitchFamily="34" charset="0"/>
              </a:rPr>
              <a:t>两种 </a:t>
            </a:r>
            <a:r>
              <a:rPr lang="en" altLang="zh-CN" b="0" i="0" dirty="0">
                <a:effectLst/>
                <a:latin typeface="Noto Sans" panose="020B0502040504020204" pitchFamily="34" charset="0"/>
              </a:rPr>
              <a:t>Hypervisor </a:t>
            </a:r>
            <a:r>
              <a:rPr lang="zh-CN" altLang="en-US" b="0" i="0" dirty="0">
                <a:effectLst/>
                <a:latin typeface="Noto Sans" panose="020B0502040504020204" pitchFamily="34" charset="0"/>
              </a:rPr>
              <a:t>方案</a:t>
            </a:r>
            <a:endParaRPr lang="zh-CN" altLang="en-US" dirty="0"/>
          </a:p>
        </p:txBody>
      </p:sp>
      <p:sp>
        <p:nvSpPr>
          <p:cNvPr id="6" name="内容占位符 5">
            <a:extLst>
              <a:ext uri="{FF2B5EF4-FFF2-40B4-BE49-F238E27FC236}">
                <a16:creationId xmlns:a16="http://schemas.microsoft.com/office/drawing/2014/main" id="{12C481C3-FDDA-015A-6CB9-583B8F852D8C}"/>
              </a:ext>
            </a:extLst>
          </p:cNvPr>
          <p:cNvSpPr>
            <a:spLocks noGrp="1"/>
          </p:cNvSpPr>
          <p:nvPr>
            <p:ph sz="half" idx="1"/>
          </p:nvPr>
        </p:nvSpPr>
        <p:spPr/>
        <p:txBody>
          <a:bodyPr/>
          <a:lstStyle/>
          <a:p>
            <a:pPr algn="l">
              <a:buFont typeface="Arial" panose="020B0604020202020204" pitchFamily="34" charset="0"/>
              <a:buChar char="•"/>
            </a:pPr>
            <a:r>
              <a:rPr lang="en" altLang="zh-CN" b="0" i="0" dirty="0">
                <a:effectLst/>
                <a:latin typeface="Noto Sans" panose="020B0502040504020204" pitchFamily="34" charset="0"/>
              </a:rPr>
              <a:t>Type I </a:t>
            </a:r>
            <a:r>
              <a:rPr lang="zh-CN" altLang="en" b="0" i="0" dirty="0">
                <a:effectLst/>
                <a:latin typeface="Noto Sans" panose="020B0502040504020204" pitchFamily="34" charset="0"/>
              </a:rPr>
              <a:t>：</a:t>
            </a:r>
            <a:r>
              <a:rPr lang="en" altLang="zh-CN" b="1" i="0" dirty="0">
                <a:effectLst/>
                <a:latin typeface="Noto Sans" panose="020B0502040504020204" pitchFamily="34" charset="0"/>
              </a:rPr>
              <a:t>Hypervisor </a:t>
            </a:r>
            <a:r>
              <a:rPr lang="zh-CN" altLang="en-US" b="1" i="0" dirty="0">
                <a:effectLst/>
                <a:latin typeface="Noto Sans" panose="020B0502040504020204" pitchFamily="34" charset="0"/>
              </a:rPr>
              <a:t>直接运行在硬件上，即以 </a:t>
            </a:r>
            <a:r>
              <a:rPr lang="en" altLang="zh-CN" b="1" i="0" dirty="0">
                <a:effectLst/>
                <a:latin typeface="Noto Sans" panose="020B0502040504020204" pitchFamily="34" charset="0"/>
              </a:rPr>
              <a:t>Hypervisor </a:t>
            </a:r>
            <a:r>
              <a:rPr lang="zh-CN" altLang="en-US" b="1" i="0" dirty="0">
                <a:effectLst/>
                <a:latin typeface="Noto Sans" panose="020B0502040504020204" pitchFamily="34" charset="0"/>
              </a:rPr>
              <a:t>作为 </a:t>
            </a:r>
            <a:r>
              <a:rPr lang="en" altLang="zh-CN" b="1" i="0" dirty="0">
                <a:effectLst/>
                <a:latin typeface="Noto Sans" panose="020B0502040504020204" pitchFamily="34" charset="0"/>
              </a:rPr>
              <a:t>Host OS </a:t>
            </a:r>
            <a:r>
              <a:rPr lang="zh-CN" altLang="en-US" b="1" i="0" dirty="0">
                <a:effectLst/>
                <a:latin typeface="Noto Sans" panose="020B0502040504020204" pitchFamily="34" charset="0"/>
              </a:rPr>
              <a:t>直接管控硬件资源</a:t>
            </a:r>
            <a:r>
              <a:rPr lang="zh-CN" altLang="en-US" b="0" i="0" dirty="0">
                <a:effectLst/>
                <a:latin typeface="Noto Sans" panose="020B0502040504020204" pitchFamily="34" charset="0"/>
              </a:rPr>
              <a:t>。例如 </a:t>
            </a:r>
            <a:r>
              <a:rPr lang="en" altLang="zh-CN" b="0" i="0" dirty="0">
                <a:effectLst/>
                <a:latin typeface="Noto Sans" panose="020B0502040504020204" pitchFamily="34" charset="0"/>
              </a:rPr>
              <a:t>VMware ESXI </a:t>
            </a:r>
            <a:r>
              <a:rPr lang="zh-CN" altLang="en-US" b="0" i="0" dirty="0">
                <a:effectLst/>
                <a:latin typeface="Noto Sans" panose="020B0502040504020204" pitchFamily="34" charset="0"/>
              </a:rPr>
              <a:t>便是采用此种架构的 </a:t>
            </a:r>
            <a:r>
              <a:rPr lang="en" altLang="zh-CN" b="0" i="0" dirty="0">
                <a:effectLst/>
                <a:latin typeface="Noto Sans" panose="020B0502040504020204" pitchFamily="34" charset="0"/>
              </a:rPr>
              <a:t>Hypervisor</a:t>
            </a:r>
            <a:br>
              <a:rPr lang="en" altLang="zh-CN" dirty="0"/>
            </a:br>
            <a:endParaRPr lang="zh-CN" altLang="en-US" dirty="0"/>
          </a:p>
        </p:txBody>
      </p:sp>
      <p:pic>
        <p:nvPicPr>
          <p:cNvPr id="18434" name="Picture 2" descr="Type I VMM">
            <a:extLst>
              <a:ext uri="{FF2B5EF4-FFF2-40B4-BE49-F238E27FC236}">
                <a16:creationId xmlns:a16="http://schemas.microsoft.com/office/drawing/2014/main" id="{B1EEA890-582A-4A87-0B33-FBF2330C6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031" y="2540578"/>
            <a:ext cx="81407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235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8F79C23-37C7-CBC7-686D-4CC4CB2DCA7B}"/>
              </a:ext>
            </a:extLst>
          </p:cNvPr>
          <p:cNvSpPr>
            <a:spLocks noGrp="1"/>
          </p:cNvSpPr>
          <p:nvPr>
            <p:ph type="title"/>
          </p:nvPr>
        </p:nvSpPr>
        <p:spPr/>
        <p:txBody>
          <a:bodyPr/>
          <a:lstStyle/>
          <a:p>
            <a:r>
              <a:rPr lang="zh-CN" altLang="en-US" b="0" i="0" dirty="0">
                <a:effectLst/>
                <a:latin typeface="Noto Sans" panose="020B0502040504020204" pitchFamily="34" charset="0"/>
              </a:rPr>
              <a:t>两种 </a:t>
            </a:r>
            <a:r>
              <a:rPr lang="en" altLang="zh-CN" b="0" i="0" dirty="0">
                <a:effectLst/>
                <a:latin typeface="Noto Sans" panose="020B0502040504020204" pitchFamily="34" charset="0"/>
              </a:rPr>
              <a:t>Hypervisor </a:t>
            </a:r>
            <a:r>
              <a:rPr lang="zh-CN" altLang="en-US" b="0" i="0" dirty="0">
                <a:effectLst/>
                <a:latin typeface="Noto Sans" panose="020B0502040504020204" pitchFamily="34" charset="0"/>
              </a:rPr>
              <a:t>方案</a:t>
            </a:r>
            <a:endParaRPr lang="zh-CN" altLang="en-US" dirty="0"/>
          </a:p>
        </p:txBody>
      </p:sp>
      <p:sp>
        <p:nvSpPr>
          <p:cNvPr id="6" name="内容占位符 5">
            <a:extLst>
              <a:ext uri="{FF2B5EF4-FFF2-40B4-BE49-F238E27FC236}">
                <a16:creationId xmlns:a16="http://schemas.microsoft.com/office/drawing/2014/main" id="{8B913E9C-CDA5-F715-DE42-2187663776AD}"/>
              </a:ext>
            </a:extLst>
          </p:cNvPr>
          <p:cNvSpPr>
            <a:spLocks noGrp="1"/>
          </p:cNvSpPr>
          <p:nvPr>
            <p:ph sz="half" idx="1"/>
          </p:nvPr>
        </p:nvSpPr>
        <p:spPr/>
        <p:txBody>
          <a:bodyPr/>
          <a:lstStyle/>
          <a:p>
            <a:r>
              <a:rPr lang="en" altLang="zh-CN" b="0" i="0" dirty="0">
                <a:effectLst/>
                <a:latin typeface="Noto Sans" panose="020B0502040504020204" pitchFamily="34" charset="0"/>
              </a:rPr>
              <a:t>Type II</a:t>
            </a:r>
            <a:r>
              <a:rPr lang="zh-CN" altLang="en" b="0" i="0" dirty="0">
                <a:effectLst/>
                <a:latin typeface="Noto Sans" panose="020B0502040504020204" pitchFamily="34" charset="0"/>
              </a:rPr>
              <a:t>：</a:t>
            </a:r>
            <a:r>
              <a:rPr lang="en" altLang="zh-CN" b="1" i="0" dirty="0">
                <a:effectLst/>
                <a:latin typeface="Noto Sans" panose="020B0502040504020204" pitchFamily="34" charset="0"/>
              </a:rPr>
              <a:t>Hypervisor </a:t>
            </a:r>
            <a:r>
              <a:rPr lang="zh-CN" altLang="en-US" b="1" i="0" dirty="0">
                <a:effectLst/>
                <a:latin typeface="Noto Sans" panose="020B0502040504020204" pitchFamily="34" charset="0"/>
              </a:rPr>
              <a:t>运行在传统的操作系统上，与其他应用程序并行运行</a:t>
            </a:r>
            <a:r>
              <a:rPr lang="zh-CN" altLang="en-US" b="0" i="0" dirty="0">
                <a:effectLst/>
                <a:latin typeface="Noto Sans" panose="020B0502040504020204" pitchFamily="34" charset="0"/>
              </a:rPr>
              <a:t>。例如 </a:t>
            </a:r>
            <a:r>
              <a:rPr lang="en" altLang="zh-CN" b="0" i="0" dirty="0" err="1">
                <a:effectLst/>
                <a:latin typeface="Noto Sans" panose="020B0502040504020204" pitchFamily="34" charset="0"/>
              </a:rPr>
              <a:t>Qemu</a:t>
            </a:r>
            <a:r>
              <a:rPr lang="en" altLang="zh-CN" b="0" i="0" dirty="0">
                <a:effectLst/>
                <a:latin typeface="Noto Sans" panose="020B0502040504020204" pitchFamily="34" charset="0"/>
              </a:rPr>
              <a:t> </a:t>
            </a:r>
            <a:r>
              <a:rPr lang="zh-CN" altLang="en-US" b="0" i="0" dirty="0">
                <a:effectLst/>
                <a:latin typeface="Noto Sans" panose="020B0502040504020204" pitchFamily="34" charset="0"/>
              </a:rPr>
              <a:t>与 </a:t>
            </a:r>
            <a:r>
              <a:rPr lang="en" altLang="zh-CN" b="0" i="0" dirty="0">
                <a:effectLst/>
                <a:latin typeface="Noto Sans" panose="020B0502040504020204" pitchFamily="34" charset="0"/>
              </a:rPr>
              <a:t>VMware Player </a:t>
            </a:r>
            <a:r>
              <a:rPr lang="zh-CN" altLang="en-US" b="0" i="0" dirty="0">
                <a:effectLst/>
                <a:latin typeface="Noto Sans" panose="020B0502040504020204" pitchFamily="34" charset="0"/>
              </a:rPr>
              <a:t>便是采用此种架构的 </a:t>
            </a:r>
            <a:r>
              <a:rPr lang="en" altLang="zh-CN" b="0" i="0" dirty="0">
                <a:effectLst/>
                <a:latin typeface="Noto Sans" panose="020B0502040504020204" pitchFamily="34" charset="0"/>
              </a:rPr>
              <a:t>Hypervisor</a:t>
            </a:r>
          </a:p>
          <a:p>
            <a:endParaRPr lang="zh-CN" altLang="en-US" dirty="0"/>
          </a:p>
        </p:txBody>
      </p:sp>
      <p:pic>
        <p:nvPicPr>
          <p:cNvPr id="19458" name="Picture 2" descr="Type II VMM">
            <a:extLst>
              <a:ext uri="{FF2B5EF4-FFF2-40B4-BE49-F238E27FC236}">
                <a16:creationId xmlns:a16="http://schemas.microsoft.com/office/drawing/2014/main" id="{C0A9902C-0F5B-86FB-3677-9819F9493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009" y="2273555"/>
            <a:ext cx="6942724" cy="4061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208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容器技术兴起</a:t>
            </a:r>
            <a:endParaRPr lang="en-US" altLang="zh-CN" dirty="0"/>
          </a:p>
        </p:txBody>
      </p:sp>
    </p:spTree>
    <p:extLst>
      <p:ext uri="{BB962C8B-B14F-4D97-AF65-F5344CB8AC3E}">
        <p14:creationId xmlns:p14="http://schemas.microsoft.com/office/powerpoint/2010/main" val="3937620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44542B1-9093-0921-5435-92F75791A977}"/>
              </a:ext>
            </a:extLst>
          </p:cNvPr>
          <p:cNvSpPr>
            <a:spLocks noGrp="1"/>
          </p:cNvSpPr>
          <p:nvPr>
            <p:ph type="title"/>
          </p:nvPr>
        </p:nvSpPr>
        <p:spPr>
          <a:xfrm>
            <a:off x="623635" y="522789"/>
            <a:ext cx="10963473" cy="589190"/>
          </a:xfrm>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DB69D6C1-7A5C-5690-ADD3-B116C71B1831}"/>
              </a:ext>
            </a:extLst>
          </p:cNvPr>
          <p:cNvSpPr>
            <a:spLocks noGrp="1"/>
          </p:cNvSpPr>
          <p:nvPr>
            <p:ph sz="half" idx="1"/>
          </p:nvPr>
        </p:nvSpPr>
        <p:spPr>
          <a:xfrm>
            <a:off x="623635" y="1246909"/>
            <a:ext cx="10963473" cy="5108171"/>
          </a:xfrm>
        </p:spPr>
        <p:txBody>
          <a:bodyPr/>
          <a:lstStyle/>
          <a:p>
            <a:r>
              <a:rPr lang="en-US" altLang="zh-CN" sz="2400" dirty="0"/>
              <a:t>Q</a:t>
            </a:r>
            <a:r>
              <a:rPr lang="zh-CN" altLang="en-US" sz="2400" dirty="0"/>
              <a:t>：云和容器经常放在一起谈，到底云有啥嘛？都是虚拟的概念，还是有些技术的？</a:t>
            </a:r>
            <a:endParaRPr lang="en-US" altLang="zh-CN" sz="2400" dirty="0"/>
          </a:p>
          <a:p>
            <a:endParaRPr lang="en-US" altLang="zh-CN" dirty="0"/>
          </a:p>
          <a:p>
            <a:r>
              <a:rPr lang="en-US" altLang="zh-CN" dirty="0"/>
              <a:t>A</a:t>
            </a:r>
            <a:r>
              <a:rPr lang="zh-CN" altLang="en-US" dirty="0"/>
              <a:t>：容器技术和云原生就是一对双螺旋体，</a:t>
            </a:r>
            <a:r>
              <a:rPr lang="zh-CN" altLang="en-US" dirty="0">
                <a:solidFill>
                  <a:srgbClr val="66BA36"/>
                </a:solidFill>
              </a:rPr>
              <a:t>容器技术催生了云原生思潮，云原生生态推动了容器技术发展。</a:t>
            </a:r>
          </a:p>
        </p:txBody>
      </p:sp>
    </p:spTree>
    <p:extLst>
      <p:ext uri="{BB962C8B-B14F-4D97-AF65-F5344CB8AC3E}">
        <p14:creationId xmlns:p14="http://schemas.microsoft.com/office/powerpoint/2010/main" val="4078915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4CC37-595D-87B7-B24C-A2142B5CEE2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517D6A-880D-D0FC-0778-8B67C0A88DDB}"/>
              </a:ext>
            </a:extLst>
          </p:cNvPr>
          <p:cNvSpPr>
            <a:spLocks noGrp="1"/>
          </p:cNvSpPr>
          <p:nvPr>
            <p:ph sz="half" idx="1"/>
          </p:nvPr>
        </p:nvSpPr>
        <p:spPr/>
        <p:txBody>
          <a:bodyPr/>
          <a:lstStyle/>
          <a:p>
            <a:endParaRPr kumimoji="1" lang="zh-CN" altLang="en-US"/>
          </a:p>
        </p:txBody>
      </p:sp>
      <p:pic>
        <p:nvPicPr>
          <p:cNvPr id="5122" name="Picture 2" descr="The Evolution of Linux Containers and Their Future">
            <a:extLst>
              <a:ext uri="{FF2B5EF4-FFF2-40B4-BE49-F238E27FC236}">
                <a16:creationId xmlns:a16="http://schemas.microsoft.com/office/drawing/2014/main" id="{2D592335-BED1-D29C-AACE-F9E8FD2D3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550067"/>
            <a:ext cx="9443172" cy="465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019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61622813-3EA9-FE3D-4A6D-90A3CECA5CB8}"/>
              </a:ext>
            </a:extLst>
          </p:cNvPr>
          <p:cNvSpPr>
            <a:spLocks noGrp="1"/>
          </p:cNvSpPr>
          <p:nvPr>
            <p:ph type="title"/>
          </p:nvPr>
        </p:nvSpPr>
        <p:spPr/>
        <p:txBody>
          <a:bodyPr/>
          <a:lstStyle/>
          <a:p>
            <a:r>
              <a:rPr lang="zh-CN" altLang="en-US" dirty="0"/>
              <a:t>容器的发展</a:t>
            </a:r>
          </a:p>
        </p:txBody>
      </p:sp>
      <p:sp>
        <p:nvSpPr>
          <p:cNvPr id="5" name="内容占位符 4">
            <a:extLst>
              <a:ext uri="{FF2B5EF4-FFF2-40B4-BE49-F238E27FC236}">
                <a16:creationId xmlns:a16="http://schemas.microsoft.com/office/drawing/2014/main" id="{50DD90EF-D308-D69F-9A7B-3E8AD57261AA}"/>
              </a:ext>
            </a:extLst>
          </p:cNvPr>
          <p:cNvSpPr>
            <a:spLocks noGrp="1"/>
          </p:cNvSpPr>
          <p:nvPr>
            <p:ph sz="half" idx="1"/>
          </p:nvPr>
        </p:nvSpPr>
        <p:spPr>
          <a:xfrm>
            <a:off x="623635" y="1246909"/>
            <a:ext cx="10963473" cy="5108171"/>
          </a:xfrm>
        </p:spPr>
        <p:txBody>
          <a:bodyPr/>
          <a:lstStyle/>
          <a:p>
            <a:r>
              <a:rPr lang="zh-CN" altLang="en-US" dirty="0"/>
              <a:t>从 </a:t>
            </a:r>
            <a:r>
              <a:rPr lang="en-US" altLang="zh-CN" dirty="0"/>
              <a:t>2013 </a:t>
            </a:r>
            <a:r>
              <a:rPr lang="zh-CN" altLang="en-US" dirty="0"/>
              <a:t>年 </a:t>
            </a:r>
            <a:r>
              <a:rPr lang="en" altLang="zh-CN" dirty="0"/>
              <a:t>docker</a:t>
            </a:r>
            <a:r>
              <a:rPr lang="zh-CN" altLang="en" dirty="0"/>
              <a:t>（</a:t>
            </a:r>
            <a:r>
              <a:rPr lang="en" altLang="zh-CN" dirty="0"/>
              <a:t>container</a:t>
            </a:r>
            <a:r>
              <a:rPr lang="zh-CN" altLang="en" dirty="0"/>
              <a:t>）</a:t>
            </a:r>
            <a:r>
              <a:rPr lang="zh-CN" altLang="en-US" dirty="0"/>
              <a:t>技术诞生，到 </a:t>
            </a:r>
            <a:r>
              <a:rPr lang="en-US" altLang="zh-CN" dirty="0"/>
              <a:t>2015 </a:t>
            </a:r>
            <a:r>
              <a:rPr lang="zh-CN" altLang="en-US" dirty="0"/>
              <a:t>年 </a:t>
            </a:r>
            <a:r>
              <a:rPr lang="en" altLang="zh-CN" dirty="0"/>
              <a:t>CNCF </a:t>
            </a:r>
            <a:r>
              <a:rPr lang="zh-CN" altLang="en-US" dirty="0"/>
              <a:t>这个云原生领域重量级联盟便成立，这不是历史的巧合而是历史的必然。作为云原生关键技术之一的容器，从 </a:t>
            </a:r>
            <a:r>
              <a:rPr lang="en-US" altLang="zh-CN" dirty="0"/>
              <a:t>2013 </a:t>
            </a:r>
            <a:r>
              <a:rPr lang="zh-CN" altLang="en-US" dirty="0"/>
              <a:t>年诞生以来一直是行业关注的焦点之一。</a:t>
            </a:r>
          </a:p>
        </p:txBody>
      </p:sp>
    </p:spTree>
    <p:extLst>
      <p:ext uri="{BB962C8B-B14F-4D97-AF65-F5344CB8AC3E}">
        <p14:creationId xmlns:p14="http://schemas.microsoft.com/office/powerpoint/2010/main" val="184136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8D2FFB-5F65-E4D9-5F07-53BCA00AED9A}"/>
              </a:ext>
            </a:extLst>
          </p:cNvPr>
          <p:cNvSpPr>
            <a:spLocks noGrp="1"/>
          </p:cNvSpPr>
          <p:nvPr>
            <p:ph type="title"/>
          </p:nvPr>
        </p:nvSpPr>
        <p:spPr>
          <a:xfrm>
            <a:off x="623635" y="522789"/>
            <a:ext cx="10963473" cy="589190"/>
          </a:xfrm>
        </p:spPr>
        <p:txBody>
          <a:bodyPr/>
          <a:lstStyle/>
          <a:p>
            <a:r>
              <a:rPr lang="zh-CN" altLang="en-US" dirty="0"/>
              <a:t>容器技术兴起</a:t>
            </a:r>
          </a:p>
        </p:txBody>
      </p:sp>
      <p:sp>
        <p:nvSpPr>
          <p:cNvPr id="6" name="内容占位符 5">
            <a:extLst>
              <a:ext uri="{FF2B5EF4-FFF2-40B4-BE49-F238E27FC236}">
                <a16:creationId xmlns:a16="http://schemas.microsoft.com/office/drawing/2014/main" id="{A7E4317B-7C8D-4BF0-90AB-91E17A6CF9CB}"/>
              </a:ext>
            </a:extLst>
          </p:cNvPr>
          <p:cNvSpPr>
            <a:spLocks noGrp="1"/>
          </p:cNvSpPr>
          <p:nvPr>
            <p:ph sz="half" idx="1"/>
          </p:nvPr>
        </p:nvSpPr>
        <p:spPr>
          <a:xfrm>
            <a:off x="623635" y="1246909"/>
            <a:ext cx="10963473" cy="5108171"/>
          </a:xfrm>
        </p:spPr>
        <p:txBody>
          <a:bodyPr/>
          <a:lstStyle/>
          <a:p>
            <a:r>
              <a:rPr lang="zh-CN" altLang="en-US" sz="1800" dirty="0"/>
              <a:t>容器技术无疑是过去十年间对软件开发行业影响最深远的技术之一。虽然容器技术早已出现，但 </a:t>
            </a:r>
            <a:r>
              <a:rPr lang="en" altLang="zh-CN" sz="1800" dirty="0"/>
              <a:t>Docker </a:t>
            </a:r>
            <a:r>
              <a:rPr lang="zh-CN" altLang="en-US" sz="1800" dirty="0"/>
              <a:t>创新性地提出了“镜像”（</a:t>
            </a:r>
            <a:r>
              <a:rPr lang="en" altLang="zh-CN" sz="1800" dirty="0"/>
              <a:t>image</a:t>
            </a:r>
            <a:r>
              <a:rPr lang="zh-CN" altLang="en" sz="1800" dirty="0"/>
              <a:t>）</a:t>
            </a:r>
            <a:r>
              <a:rPr lang="zh-CN" altLang="en-US" sz="1800" dirty="0"/>
              <a:t>概念，实现应用打包、分发和运行机制，开发人员能够在几秒钟内完成应用程序的部署、运行，无需再担心环境不一致的问题。</a:t>
            </a:r>
          </a:p>
        </p:txBody>
      </p:sp>
      <p:pic>
        <p:nvPicPr>
          <p:cNvPr id="17" name="图片 16">
            <a:extLst>
              <a:ext uri="{FF2B5EF4-FFF2-40B4-BE49-F238E27FC236}">
                <a16:creationId xmlns:a16="http://schemas.microsoft.com/office/drawing/2014/main" id="{38359368-B318-6BF2-E6F5-6BB1BF6BA460}"/>
              </a:ext>
            </a:extLst>
          </p:cNvPr>
          <p:cNvPicPr>
            <a:picLocks noChangeAspect="1"/>
          </p:cNvPicPr>
          <p:nvPr/>
        </p:nvPicPr>
        <p:blipFill>
          <a:blip r:embed="rId2"/>
          <a:stretch>
            <a:fillRect/>
          </a:stretch>
        </p:blipFill>
        <p:spPr>
          <a:xfrm>
            <a:off x="810923" y="2771520"/>
            <a:ext cx="10574916" cy="3470844"/>
          </a:xfrm>
          <a:prstGeom prst="rect">
            <a:avLst/>
          </a:prstGeom>
        </p:spPr>
      </p:pic>
    </p:spTree>
    <p:extLst>
      <p:ext uri="{BB962C8B-B14F-4D97-AF65-F5344CB8AC3E}">
        <p14:creationId xmlns:p14="http://schemas.microsoft.com/office/powerpoint/2010/main" val="1260727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sp>
        <p:nvSpPr>
          <p:cNvPr id="2" name="内容占位符 1">
            <a:extLst>
              <a:ext uri="{FF2B5EF4-FFF2-40B4-BE49-F238E27FC236}">
                <a16:creationId xmlns:a16="http://schemas.microsoft.com/office/drawing/2014/main" id="{E24EEC5C-F060-B8EF-0B87-CDF9F6208DA8}"/>
              </a:ext>
            </a:extLst>
          </p:cNvPr>
          <p:cNvSpPr>
            <a:spLocks noGrp="1"/>
          </p:cNvSpPr>
          <p:nvPr>
            <p:ph sz="half" idx="1"/>
          </p:nvPr>
        </p:nvSpPr>
        <p:spPr/>
        <p:txBody>
          <a:bodyPr/>
          <a:lstStyle/>
          <a:p>
            <a:r>
              <a:rPr lang="zh-CN" altLang="en-US" sz="2400" dirty="0"/>
              <a:t>容器 </a:t>
            </a:r>
            <a:r>
              <a:rPr lang="en-US" altLang="zh-CN" sz="2400" dirty="0"/>
              <a:t>vs</a:t>
            </a:r>
            <a:r>
              <a:rPr lang="zh-CN" altLang="en-US" sz="2400" dirty="0"/>
              <a:t> 虚拟化之间是什么关系？底层用到的技术有哪些本质区别？</a:t>
            </a:r>
            <a:endParaRPr lang="en-US" altLang="zh-CN" sz="2400" dirty="0"/>
          </a:p>
          <a:p>
            <a:r>
              <a:rPr lang="zh-CN" altLang="en-US" sz="2400" dirty="0"/>
              <a:t>容器 跟 云经常混在一起谈，之间到底是什么概念包装什么概念？</a:t>
            </a:r>
          </a:p>
        </p:txBody>
      </p:sp>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FAE1CA-27A4-9789-4AC9-CDE748C23B3C}"/>
              </a:ext>
            </a:extLst>
          </p:cNvPr>
          <p:cNvSpPr>
            <a:spLocks noGrp="1"/>
          </p:cNvSpPr>
          <p:nvPr>
            <p:ph type="title"/>
          </p:nvPr>
        </p:nvSpPr>
        <p:spPr>
          <a:xfrm>
            <a:off x="623635" y="522789"/>
            <a:ext cx="10963473" cy="589190"/>
          </a:xfrm>
        </p:spPr>
        <p:txBody>
          <a:bodyPr/>
          <a:lstStyle/>
          <a:p>
            <a:r>
              <a:rPr lang="zh-CN" altLang="en-US" dirty="0"/>
              <a:t>容器技术兴起</a:t>
            </a:r>
          </a:p>
        </p:txBody>
      </p:sp>
      <p:pic>
        <p:nvPicPr>
          <p:cNvPr id="15" name="图片 14">
            <a:extLst>
              <a:ext uri="{FF2B5EF4-FFF2-40B4-BE49-F238E27FC236}">
                <a16:creationId xmlns:a16="http://schemas.microsoft.com/office/drawing/2014/main" id="{4A748A1B-366C-8D64-6C35-79678B89419E}"/>
              </a:ext>
            </a:extLst>
          </p:cNvPr>
          <p:cNvPicPr>
            <a:picLocks noChangeAspect="1"/>
          </p:cNvPicPr>
          <p:nvPr/>
        </p:nvPicPr>
        <p:blipFill>
          <a:blip r:embed="rId2"/>
          <a:stretch>
            <a:fillRect/>
          </a:stretch>
        </p:blipFill>
        <p:spPr>
          <a:xfrm>
            <a:off x="810923" y="2771520"/>
            <a:ext cx="10574916" cy="3470844"/>
          </a:xfrm>
          <a:prstGeom prst="rect">
            <a:avLst/>
          </a:prstGeom>
        </p:spPr>
      </p:pic>
      <p:sp>
        <p:nvSpPr>
          <p:cNvPr id="6" name="内容占位符 5">
            <a:extLst>
              <a:ext uri="{FF2B5EF4-FFF2-40B4-BE49-F238E27FC236}">
                <a16:creationId xmlns:a16="http://schemas.microsoft.com/office/drawing/2014/main" id="{4E4D5881-C1F2-E8F0-55C2-1FACD5AA5063}"/>
              </a:ext>
            </a:extLst>
          </p:cNvPr>
          <p:cNvSpPr>
            <a:spLocks noGrp="1"/>
          </p:cNvSpPr>
          <p:nvPr>
            <p:ph sz="half" idx="1"/>
          </p:nvPr>
        </p:nvSpPr>
        <p:spPr>
          <a:xfrm>
            <a:off x="623635" y="1246909"/>
            <a:ext cx="10963473" cy="5108171"/>
          </a:xfrm>
        </p:spPr>
        <p:txBody>
          <a:bodyPr/>
          <a:lstStyle/>
          <a:p>
            <a:r>
              <a:rPr lang="en-US" altLang="zh-CN" sz="1800" dirty="0"/>
              <a:t>Docker</a:t>
            </a:r>
            <a:r>
              <a:rPr lang="zh-CN" altLang="en-US" sz="1800" dirty="0"/>
              <a:t> 出现后云计算从仅提供计算、存储、网络资源初级 </a:t>
            </a:r>
            <a:r>
              <a:rPr lang="en-US" altLang="zh-CN" sz="1800" dirty="0"/>
              <a:t>IaaS</a:t>
            </a:r>
            <a:r>
              <a:rPr lang="zh-CN" altLang="en-US" sz="1800" dirty="0"/>
              <a:t> 阶段，发展成为具备软件交付和维护能力的 </a:t>
            </a:r>
            <a:r>
              <a:rPr lang="en-US" altLang="zh-CN" sz="1800" dirty="0"/>
              <a:t>XaaS</a:t>
            </a:r>
            <a:r>
              <a:rPr lang="zh-CN" altLang="en-US" sz="1800" dirty="0"/>
              <a:t> 平台。从虚拟机到容器，云计算市场经历了一次重大变革，甚至可以说是一次洗牌。基于容器的容器编排市场中，</a:t>
            </a:r>
            <a:r>
              <a:rPr lang="en" altLang="zh-CN" sz="1800" dirty="0"/>
              <a:t>Mesos</a:t>
            </a:r>
            <a:r>
              <a:rPr lang="zh-CN" altLang="en" sz="1800" dirty="0"/>
              <a:t>、</a:t>
            </a:r>
            <a:r>
              <a:rPr lang="en" altLang="zh-CN" sz="1800" dirty="0"/>
              <a:t>Swarm </a:t>
            </a:r>
            <a:r>
              <a:rPr lang="zh-CN" altLang="en-US" sz="1800" dirty="0"/>
              <a:t>和 </a:t>
            </a:r>
            <a:r>
              <a:rPr lang="en" altLang="zh-CN" sz="1800" dirty="0"/>
              <a:t>Kubernetes </a:t>
            </a:r>
            <a:r>
              <a:rPr lang="zh-CN" altLang="en-US" sz="1800" dirty="0"/>
              <a:t>上演了一场史诗级“大战”。凭借先进的设计理念和高度开放的架构，</a:t>
            </a:r>
            <a:r>
              <a:rPr lang="en" altLang="zh-CN" sz="1800" dirty="0"/>
              <a:t>Kubernetes </a:t>
            </a:r>
            <a:r>
              <a:rPr lang="zh-CN" altLang="en-US" sz="1800" dirty="0"/>
              <a:t>脱颖而出，成为容器编排领域事实标准。</a:t>
            </a:r>
          </a:p>
          <a:p>
            <a:endParaRPr lang="zh-CN" altLang="en-US" sz="1800" dirty="0"/>
          </a:p>
        </p:txBody>
      </p:sp>
    </p:spTree>
    <p:extLst>
      <p:ext uri="{BB962C8B-B14F-4D97-AF65-F5344CB8AC3E}">
        <p14:creationId xmlns:p14="http://schemas.microsoft.com/office/powerpoint/2010/main" val="3873424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FAE1CA-27A4-9789-4AC9-CDE748C23B3C}"/>
              </a:ext>
            </a:extLst>
          </p:cNvPr>
          <p:cNvSpPr>
            <a:spLocks noGrp="1"/>
          </p:cNvSpPr>
          <p:nvPr>
            <p:ph type="title"/>
          </p:nvPr>
        </p:nvSpPr>
        <p:spPr>
          <a:xfrm>
            <a:off x="623635" y="522789"/>
            <a:ext cx="10963473" cy="589190"/>
          </a:xfrm>
        </p:spPr>
        <p:txBody>
          <a:bodyPr/>
          <a:lstStyle/>
          <a:p>
            <a:r>
              <a:rPr lang="zh-CN" altLang="en-US" dirty="0"/>
              <a:t>容器技术兴起：</a:t>
            </a:r>
            <a:r>
              <a:rPr lang="en-US" altLang="zh-CN" dirty="0"/>
              <a:t>2 </a:t>
            </a:r>
            <a:r>
              <a:rPr lang="zh-CN" altLang="en-US" dirty="0"/>
              <a:t>个重要里程碑</a:t>
            </a:r>
          </a:p>
        </p:txBody>
      </p:sp>
      <p:sp>
        <p:nvSpPr>
          <p:cNvPr id="6" name="内容占位符 5">
            <a:extLst>
              <a:ext uri="{FF2B5EF4-FFF2-40B4-BE49-F238E27FC236}">
                <a16:creationId xmlns:a16="http://schemas.microsoft.com/office/drawing/2014/main" id="{4E4D5881-C1F2-E8F0-55C2-1FACD5AA5063}"/>
              </a:ext>
            </a:extLst>
          </p:cNvPr>
          <p:cNvSpPr>
            <a:spLocks noGrp="1"/>
          </p:cNvSpPr>
          <p:nvPr>
            <p:ph sz="half" idx="1"/>
          </p:nvPr>
        </p:nvSpPr>
        <p:spPr>
          <a:xfrm>
            <a:off x="623635" y="1246909"/>
            <a:ext cx="10963473" cy="5108171"/>
          </a:xfrm>
        </p:spPr>
        <p:txBody>
          <a:bodyPr/>
          <a:lstStyle/>
          <a:p>
            <a:r>
              <a:rPr lang="en-US" altLang="zh-CN" sz="1800" dirty="0"/>
              <a:t>2013 </a:t>
            </a:r>
            <a:r>
              <a:rPr lang="zh-CN" altLang="en-US" sz="1800" dirty="0"/>
              <a:t>年，</a:t>
            </a:r>
            <a:r>
              <a:rPr lang="en" altLang="zh-CN" sz="1800" dirty="0"/>
              <a:t>Docker </a:t>
            </a:r>
            <a:r>
              <a:rPr lang="zh-CN" altLang="en-US" sz="1800" dirty="0"/>
              <a:t>发布，容器逐步替代虚拟机 </a:t>
            </a:r>
            <a:r>
              <a:rPr lang="en-US" altLang="zh-CN" sz="1800" dirty="0"/>
              <a:t>VM</a:t>
            </a:r>
            <a:r>
              <a:rPr lang="zh-CN" altLang="en-US" sz="1800" dirty="0"/>
              <a:t> </a:t>
            </a:r>
            <a:r>
              <a:rPr lang="zh-CN" altLang="en" sz="1800" dirty="0"/>
              <a:t>，</a:t>
            </a:r>
            <a:r>
              <a:rPr lang="zh-CN" altLang="en-US" sz="1800" dirty="0"/>
              <a:t>云计算进入容器时代。</a:t>
            </a:r>
            <a:r>
              <a:rPr lang="en" altLang="zh-CN" sz="1800" dirty="0"/>
              <a:t>Docker </a:t>
            </a:r>
            <a:r>
              <a:rPr lang="zh-CN" altLang="en-US" sz="1800" dirty="0"/>
              <a:t>最大的创新在于容器镜像，它包含了一个应用运行所需的完整环境（整个操作系统的文件系统），具有一致性、轻量级、可移植、编程语言无关等特性，实现 “一次构建，随处运行”。</a:t>
            </a:r>
          </a:p>
        </p:txBody>
      </p:sp>
      <p:pic>
        <p:nvPicPr>
          <p:cNvPr id="15" name="图片 14">
            <a:extLst>
              <a:ext uri="{FF2B5EF4-FFF2-40B4-BE49-F238E27FC236}">
                <a16:creationId xmlns:a16="http://schemas.microsoft.com/office/drawing/2014/main" id="{4A748A1B-366C-8D64-6C35-79678B89419E}"/>
              </a:ext>
            </a:extLst>
          </p:cNvPr>
          <p:cNvPicPr>
            <a:picLocks noChangeAspect="1"/>
          </p:cNvPicPr>
          <p:nvPr/>
        </p:nvPicPr>
        <p:blipFill>
          <a:blip r:embed="rId2"/>
          <a:stretch>
            <a:fillRect/>
          </a:stretch>
        </p:blipFill>
        <p:spPr>
          <a:xfrm>
            <a:off x="810923" y="2771520"/>
            <a:ext cx="10574916" cy="3470844"/>
          </a:xfrm>
          <a:prstGeom prst="rect">
            <a:avLst/>
          </a:prstGeom>
        </p:spPr>
      </p:pic>
    </p:spTree>
    <p:extLst>
      <p:ext uri="{BB962C8B-B14F-4D97-AF65-F5344CB8AC3E}">
        <p14:creationId xmlns:p14="http://schemas.microsoft.com/office/powerpoint/2010/main" val="421778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FAE1CA-27A4-9789-4AC9-CDE748C23B3C}"/>
              </a:ext>
            </a:extLst>
          </p:cNvPr>
          <p:cNvSpPr>
            <a:spLocks noGrp="1"/>
          </p:cNvSpPr>
          <p:nvPr>
            <p:ph type="title"/>
          </p:nvPr>
        </p:nvSpPr>
        <p:spPr>
          <a:xfrm>
            <a:off x="623635" y="522789"/>
            <a:ext cx="10963473" cy="589190"/>
          </a:xfrm>
        </p:spPr>
        <p:txBody>
          <a:bodyPr/>
          <a:lstStyle/>
          <a:p>
            <a:r>
              <a:rPr lang="zh-CN" altLang="en-US" dirty="0"/>
              <a:t>容器技术兴起：</a:t>
            </a:r>
            <a:r>
              <a:rPr lang="en-US" altLang="zh-CN" dirty="0"/>
              <a:t>2 </a:t>
            </a:r>
            <a:r>
              <a:rPr lang="zh-CN" altLang="en-US" dirty="0"/>
              <a:t>个重要里程碑</a:t>
            </a:r>
          </a:p>
        </p:txBody>
      </p:sp>
      <p:pic>
        <p:nvPicPr>
          <p:cNvPr id="15" name="图片 14">
            <a:extLst>
              <a:ext uri="{FF2B5EF4-FFF2-40B4-BE49-F238E27FC236}">
                <a16:creationId xmlns:a16="http://schemas.microsoft.com/office/drawing/2014/main" id="{4A748A1B-366C-8D64-6C35-79678B89419E}"/>
              </a:ext>
            </a:extLst>
          </p:cNvPr>
          <p:cNvPicPr>
            <a:picLocks noChangeAspect="1"/>
          </p:cNvPicPr>
          <p:nvPr/>
        </p:nvPicPr>
        <p:blipFill>
          <a:blip r:embed="rId2"/>
          <a:stretch>
            <a:fillRect/>
          </a:stretch>
        </p:blipFill>
        <p:spPr>
          <a:xfrm>
            <a:off x="810923" y="2771520"/>
            <a:ext cx="10574916" cy="3470844"/>
          </a:xfrm>
          <a:prstGeom prst="rect">
            <a:avLst/>
          </a:prstGeom>
        </p:spPr>
      </p:pic>
      <p:sp>
        <p:nvSpPr>
          <p:cNvPr id="6" name="内容占位符 5">
            <a:extLst>
              <a:ext uri="{FF2B5EF4-FFF2-40B4-BE49-F238E27FC236}">
                <a16:creationId xmlns:a16="http://schemas.microsoft.com/office/drawing/2014/main" id="{4E4D5881-C1F2-E8F0-55C2-1FACD5AA5063}"/>
              </a:ext>
            </a:extLst>
          </p:cNvPr>
          <p:cNvSpPr>
            <a:spLocks noGrp="1"/>
          </p:cNvSpPr>
          <p:nvPr>
            <p:ph sz="half" idx="1"/>
          </p:nvPr>
        </p:nvSpPr>
        <p:spPr>
          <a:xfrm>
            <a:off x="623635" y="1246909"/>
            <a:ext cx="10963473" cy="5108171"/>
          </a:xfrm>
        </p:spPr>
        <p:txBody>
          <a:bodyPr/>
          <a:lstStyle/>
          <a:p>
            <a:r>
              <a:rPr lang="en-US" altLang="zh-CN" sz="1800" dirty="0"/>
              <a:t>2017 </a:t>
            </a:r>
            <a:r>
              <a:rPr lang="zh-CN" altLang="en-US" sz="1800" dirty="0"/>
              <a:t>年底，</a:t>
            </a:r>
            <a:r>
              <a:rPr lang="en" altLang="zh-CN" sz="1800" dirty="0"/>
              <a:t>K8S </a:t>
            </a:r>
            <a:r>
              <a:rPr lang="zh-CN" altLang="en" sz="1800" dirty="0"/>
              <a:t>成为</a:t>
            </a:r>
            <a:r>
              <a:rPr lang="zh-CN" altLang="en-US" sz="1800" dirty="0"/>
              <a:t>容器编事实标准，云计算进入 </a:t>
            </a:r>
            <a:r>
              <a:rPr lang="en" altLang="zh-CN" sz="1800" dirty="0"/>
              <a:t>Kubernetes </a:t>
            </a:r>
            <a:r>
              <a:rPr lang="zh-CN" altLang="en-US" sz="1800" dirty="0"/>
              <a:t>时代。</a:t>
            </a:r>
            <a:r>
              <a:rPr lang="en" altLang="zh-CN" sz="1800" dirty="0"/>
              <a:t> K8S </a:t>
            </a:r>
            <a:r>
              <a:rPr lang="zh-CN" altLang="en-US" sz="1800" dirty="0"/>
              <a:t>是 </a:t>
            </a:r>
            <a:r>
              <a:rPr lang="en" altLang="zh-CN" sz="1800" dirty="0"/>
              <a:t>Google </a:t>
            </a:r>
            <a:r>
              <a:rPr lang="zh-CN" altLang="en-US" sz="1800" dirty="0"/>
              <a:t>基于内部容器管理系统 </a:t>
            </a:r>
            <a:r>
              <a:rPr lang="en" altLang="zh-CN" sz="1800" dirty="0"/>
              <a:t>Borg </a:t>
            </a:r>
            <a:r>
              <a:rPr lang="zh-CN" altLang="en-US" sz="1800" dirty="0"/>
              <a:t>开源容器编排调度系统，让容器应用从小打小闹进入大规模工业生产。</a:t>
            </a:r>
            <a:r>
              <a:rPr lang="en" altLang="zh-CN" sz="1800" dirty="0"/>
              <a:t> K8S </a:t>
            </a:r>
            <a:r>
              <a:rPr lang="zh-CN" altLang="en-US" sz="1800" dirty="0"/>
              <a:t>将底层计算、存储和网络资源抽象为标准化 </a:t>
            </a:r>
            <a:r>
              <a:rPr lang="en" altLang="zh-CN" sz="1800" dirty="0"/>
              <a:t>API </a:t>
            </a:r>
            <a:r>
              <a:rPr lang="zh-CN" altLang="en-US" sz="1800" dirty="0"/>
              <a:t>对象，应用不再依赖特定基础设施，能够轻松在不同环境（如本地、云端、混合云）间迁移。</a:t>
            </a:r>
          </a:p>
        </p:txBody>
      </p:sp>
    </p:spTree>
    <p:extLst>
      <p:ext uri="{BB962C8B-B14F-4D97-AF65-F5344CB8AC3E}">
        <p14:creationId xmlns:p14="http://schemas.microsoft.com/office/powerpoint/2010/main" val="1938707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容器发展历程</a:t>
            </a:r>
            <a:endParaRPr lang="en-US" altLang="zh-CN" dirty="0"/>
          </a:p>
        </p:txBody>
      </p:sp>
    </p:spTree>
    <p:extLst>
      <p:ext uri="{BB962C8B-B14F-4D97-AF65-F5344CB8AC3E}">
        <p14:creationId xmlns:p14="http://schemas.microsoft.com/office/powerpoint/2010/main" val="285130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4873A99-66C7-ED43-9BD1-149F91404488}"/>
              </a:ext>
            </a:extLst>
          </p:cNvPr>
          <p:cNvSpPr>
            <a:spLocks noGrp="1"/>
          </p:cNvSpPr>
          <p:nvPr>
            <p:ph type="title"/>
          </p:nvPr>
        </p:nvSpPr>
        <p:spPr>
          <a:xfrm>
            <a:off x="623635" y="522789"/>
            <a:ext cx="10963473" cy="589190"/>
          </a:xfrm>
        </p:spPr>
        <p:txBody>
          <a:bodyPr/>
          <a:lstStyle/>
          <a:p>
            <a:r>
              <a:rPr lang="zh-CN" altLang="en-US" dirty="0"/>
              <a:t>容器发展历程</a:t>
            </a:r>
          </a:p>
        </p:txBody>
      </p:sp>
      <p:sp>
        <p:nvSpPr>
          <p:cNvPr id="4" name="内容占位符 3">
            <a:extLst>
              <a:ext uri="{FF2B5EF4-FFF2-40B4-BE49-F238E27FC236}">
                <a16:creationId xmlns:a16="http://schemas.microsoft.com/office/drawing/2014/main" id="{7EC7DBE1-70B7-176B-C232-EB2A561F4A1F}"/>
              </a:ext>
            </a:extLst>
          </p:cNvPr>
          <p:cNvSpPr>
            <a:spLocks noGrp="1"/>
          </p:cNvSpPr>
          <p:nvPr>
            <p:ph sz="half" idx="1"/>
          </p:nvPr>
        </p:nvSpPr>
        <p:spPr>
          <a:xfrm>
            <a:off x="623635" y="1246909"/>
            <a:ext cx="10963473" cy="5108171"/>
          </a:xfrm>
        </p:spPr>
        <p:txBody>
          <a:bodyPr/>
          <a:lstStyle/>
          <a:p>
            <a:r>
              <a:rPr lang="zh-CN" altLang="en-US" dirty="0"/>
              <a:t>容器技术近 </a:t>
            </a:r>
            <a:r>
              <a:rPr lang="en-US" altLang="zh-CN" dirty="0"/>
              <a:t>20 </a:t>
            </a:r>
            <a:r>
              <a:rPr lang="zh-CN" altLang="en-US" dirty="0"/>
              <a:t>年的发展历史，大致可以将其分为四个历史阶段</a:t>
            </a:r>
          </a:p>
        </p:txBody>
      </p:sp>
      <p:pic>
        <p:nvPicPr>
          <p:cNvPr id="1026" name="Picture 2">
            <a:extLst>
              <a:ext uri="{FF2B5EF4-FFF2-40B4-BE49-F238E27FC236}">
                <a16:creationId xmlns:a16="http://schemas.microsoft.com/office/drawing/2014/main" id="{9EF3D173-CD31-8E24-9B2F-EF5A5105A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65" y="2199410"/>
            <a:ext cx="10985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582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8272218-93FF-A7F8-541E-C5DF7FFFE436}"/>
              </a:ext>
            </a:extLst>
          </p:cNvPr>
          <p:cNvSpPr>
            <a:spLocks noGrp="1"/>
          </p:cNvSpPr>
          <p:nvPr>
            <p:ph type="title"/>
          </p:nvPr>
        </p:nvSpPr>
        <p:spPr>
          <a:xfrm>
            <a:off x="623635" y="522789"/>
            <a:ext cx="10963473" cy="589190"/>
          </a:xfrm>
        </p:spPr>
        <p:txBody>
          <a:bodyPr/>
          <a:lstStyle/>
          <a:p>
            <a:r>
              <a:rPr lang="zh-CN" altLang="en-US" dirty="0"/>
              <a:t>技术萌芽期</a:t>
            </a:r>
          </a:p>
        </p:txBody>
      </p:sp>
      <p:sp>
        <p:nvSpPr>
          <p:cNvPr id="6" name="内容占位符 5">
            <a:extLst>
              <a:ext uri="{FF2B5EF4-FFF2-40B4-BE49-F238E27FC236}">
                <a16:creationId xmlns:a16="http://schemas.microsoft.com/office/drawing/2014/main" id="{812E05AA-99F8-E654-28FA-C741A192ED4C}"/>
              </a:ext>
            </a:extLst>
          </p:cNvPr>
          <p:cNvSpPr>
            <a:spLocks noGrp="1"/>
          </p:cNvSpPr>
          <p:nvPr>
            <p:ph sz="half" idx="1"/>
          </p:nvPr>
        </p:nvSpPr>
        <p:spPr>
          <a:xfrm>
            <a:off x="623635" y="1246909"/>
            <a:ext cx="10963473" cy="5108171"/>
          </a:xfrm>
        </p:spPr>
        <p:txBody>
          <a:bodyPr/>
          <a:lstStyle/>
          <a:p>
            <a:r>
              <a:rPr lang="zh-CN" altLang="en-US" dirty="0"/>
              <a:t>容器技术需要解决的核心问题之一是运行时的环境隔离。目标是给容器构造一个无差别的运行时环境，用以在任意时间、任意位置运行容器镜像，从而保障容器的运行环境符合预期。</a:t>
            </a:r>
            <a:br>
              <a:rPr lang="zh-CN" altLang="en-US" dirty="0"/>
            </a:br>
            <a:endParaRPr lang="zh-CN" altLang="en-US" dirty="0"/>
          </a:p>
        </p:txBody>
      </p:sp>
      <p:pic>
        <p:nvPicPr>
          <p:cNvPr id="2050" name="Picture 2">
            <a:extLst>
              <a:ext uri="{FF2B5EF4-FFF2-40B4-BE49-F238E27FC236}">
                <a16:creationId xmlns:a16="http://schemas.microsoft.com/office/drawing/2014/main" id="{12260751-9441-98A5-5C9A-898BF01A3E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6" t="7326" r="3953" b="6363"/>
          <a:stretch/>
        </p:blipFill>
        <p:spPr bwMode="auto">
          <a:xfrm>
            <a:off x="638176" y="2825785"/>
            <a:ext cx="10948987" cy="309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64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8272218-93FF-A7F8-541E-C5DF7FFFE436}"/>
              </a:ext>
            </a:extLst>
          </p:cNvPr>
          <p:cNvSpPr>
            <a:spLocks noGrp="1"/>
          </p:cNvSpPr>
          <p:nvPr>
            <p:ph type="title"/>
          </p:nvPr>
        </p:nvSpPr>
        <p:spPr>
          <a:xfrm>
            <a:off x="623635" y="522789"/>
            <a:ext cx="10963473" cy="589190"/>
          </a:xfrm>
        </p:spPr>
        <p:txBody>
          <a:bodyPr/>
          <a:lstStyle/>
          <a:p>
            <a:r>
              <a:rPr lang="zh-CN" altLang="en-US" dirty="0"/>
              <a:t>技术萌芽期</a:t>
            </a:r>
          </a:p>
        </p:txBody>
      </p:sp>
      <p:sp>
        <p:nvSpPr>
          <p:cNvPr id="6" name="内容占位符 5">
            <a:extLst>
              <a:ext uri="{FF2B5EF4-FFF2-40B4-BE49-F238E27FC236}">
                <a16:creationId xmlns:a16="http://schemas.microsoft.com/office/drawing/2014/main" id="{812E05AA-99F8-E654-28FA-C741A192ED4C}"/>
              </a:ext>
            </a:extLst>
          </p:cNvPr>
          <p:cNvSpPr>
            <a:spLocks noGrp="1"/>
          </p:cNvSpPr>
          <p:nvPr>
            <p:ph sz="half" idx="1"/>
          </p:nvPr>
        </p:nvSpPr>
        <p:spPr>
          <a:xfrm>
            <a:off x="623635" y="1246909"/>
            <a:ext cx="10963473" cy="5108171"/>
          </a:xfrm>
        </p:spPr>
        <p:txBody>
          <a:bodyPr/>
          <a:lstStyle/>
          <a:p>
            <a:pPr algn="l"/>
            <a:r>
              <a:rPr lang="en-US" altLang="zh-CN" b="0" i="0" dirty="0">
                <a:solidFill>
                  <a:srgbClr val="191B1F"/>
                </a:solidFill>
                <a:effectLst/>
                <a:latin typeface="-apple-system"/>
              </a:rPr>
              <a:t>979</a:t>
            </a:r>
            <a:r>
              <a:rPr lang="zh-CN" altLang="en-US" b="0" i="0" dirty="0">
                <a:solidFill>
                  <a:srgbClr val="191B1F"/>
                </a:solidFill>
                <a:effectLst/>
                <a:latin typeface="-apple-system"/>
              </a:rPr>
              <a:t>年，第一个</a:t>
            </a:r>
            <a:r>
              <a:rPr lang="en" altLang="zh-CN" b="0" i="0" dirty="0">
                <a:solidFill>
                  <a:srgbClr val="191B1F"/>
                </a:solidFill>
                <a:effectLst/>
                <a:latin typeface="-apple-system"/>
              </a:rPr>
              <a:t>Unix</a:t>
            </a:r>
            <a:r>
              <a:rPr lang="zh-CN" altLang="en-US" b="0" i="0" dirty="0">
                <a:solidFill>
                  <a:srgbClr val="191B1F"/>
                </a:solidFill>
                <a:effectLst/>
                <a:latin typeface="-apple-system"/>
              </a:rPr>
              <a:t>版本</a:t>
            </a:r>
            <a:r>
              <a:rPr lang="en" altLang="zh-CN" b="0" i="0" dirty="0">
                <a:solidFill>
                  <a:srgbClr val="191B1F"/>
                </a:solidFill>
                <a:effectLst/>
                <a:latin typeface="-apple-system"/>
              </a:rPr>
              <a:t>V7</a:t>
            </a:r>
            <a:r>
              <a:rPr lang="zh-CN" altLang="en-US" b="0" i="0" dirty="0">
                <a:solidFill>
                  <a:srgbClr val="191B1F"/>
                </a:solidFill>
                <a:effectLst/>
                <a:latin typeface="-apple-system"/>
              </a:rPr>
              <a:t>发布，在</a:t>
            </a:r>
            <a:r>
              <a:rPr lang="en-US" altLang="zh-CN" b="0" i="0" dirty="0">
                <a:solidFill>
                  <a:srgbClr val="191B1F"/>
                </a:solidFill>
                <a:effectLst/>
                <a:latin typeface="-apple-system"/>
              </a:rPr>
              <a:t>1979</a:t>
            </a:r>
            <a:r>
              <a:rPr lang="zh-CN" altLang="en-US" b="0" i="0" dirty="0">
                <a:solidFill>
                  <a:srgbClr val="191B1F"/>
                </a:solidFill>
                <a:effectLst/>
                <a:latin typeface="-apple-system"/>
              </a:rPr>
              <a:t>年的这个</a:t>
            </a:r>
            <a:r>
              <a:rPr lang="en" altLang="zh-CN" b="0" i="0" dirty="0">
                <a:solidFill>
                  <a:srgbClr val="191B1F"/>
                </a:solidFill>
                <a:effectLst/>
                <a:latin typeface="-apple-system"/>
              </a:rPr>
              <a:t>V7</a:t>
            </a:r>
            <a:r>
              <a:rPr lang="zh-CN" altLang="en-US" b="0" i="0" dirty="0">
                <a:solidFill>
                  <a:srgbClr val="191B1F"/>
                </a:solidFill>
                <a:effectLst/>
                <a:latin typeface="-apple-system"/>
              </a:rPr>
              <a:t>版本上，</a:t>
            </a:r>
            <a:r>
              <a:rPr lang="en" altLang="zh-CN" b="0" i="0" dirty="0">
                <a:solidFill>
                  <a:srgbClr val="191B1F"/>
                </a:solidFill>
                <a:effectLst/>
                <a:latin typeface="-apple-system"/>
              </a:rPr>
              <a:t>chroot</a:t>
            </a:r>
            <a:r>
              <a:rPr lang="zh-CN" altLang="en-US" b="0" i="0" dirty="0">
                <a:solidFill>
                  <a:srgbClr val="191B1F"/>
                </a:solidFill>
                <a:effectLst/>
                <a:latin typeface="-apple-system"/>
              </a:rPr>
              <a:t>这个</a:t>
            </a:r>
            <a:r>
              <a:rPr lang="zh-CN" altLang="en-US" b="0" i="0" u="none" strike="noStrike" dirty="0">
                <a:solidFill>
                  <a:srgbClr val="09408E"/>
                </a:solidFill>
                <a:effectLst/>
                <a:latin typeface="-apple-system"/>
                <a:hlinkClick r:id="rId2"/>
              </a:rPr>
              <a:t>系统调用</a:t>
            </a:r>
            <a:r>
              <a:rPr lang="zh-CN" altLang="en-US" b="0" i="0" dirty="0">
                <a:solidFill>
                  <a:srgbClr val="191B1F"/>
                </a:solidFill>
                <a:effectLst/>
                <a:latin typeface="-apple-system"/>
              </a:rPr>
              <a:t>被发明了出来，什么是</a:t>
            </a:r>
            <a:r>
              <a:rPr lang="en" altLang="zh-CN" b="0" i="0" dirty="0">
                <a:solidFill>
                  <a:srgbClr val="191B1F"/>
                </a:solidFill>
                <a:effectLst/>
                <a:latin typeface="-apple-system"/>
              </a:rPr>
              <a:t>chroot</a:t>
            </a:r>
            <a:r>
              <a:rPr lang="zh-CN" altLang="en-US" b="0" i="0" dirty="0">
                <a:solidFill>
                  <a:srgbClr val="191B1F"/>
                </a:solidFill>
                <a:effectLst/>
                <a:latin typeface="-apple-system"/>
              </a:rPr>
              <a:t>呢？就是改变一个进程及其</a:t>
            </a:r>
            <a:r>
              <a:rPr lang="zh-CN" altLang="en-US" b="0" i="0" u="none" strike="noStrike" dirty="0">
                <a:solidFill>
                  <a:srgbClr val="09408E"/>
                </a:solidFill>
                <a:effectLst/>
                <a:latin typeface="-apple-system"/>
                <a:hlinkClick r:id="rId3"/>
              </a:rPr>
              <a:t>子进程</a:t>
            </a:r>
            <a:r>
              <a:rPr lang="zh-CN" altLang="en-US" b="0" i="0" dirty="0">
                <a:solidFill>
                  <a:srgbClr val="191B1F"/>
                </a:solidFill>
                <a:effectLst/>
                <a:latin typeface="-apple-system"/>
              </a:rPr>
              <a:t>的根目录到另外一个目录下，在经过 </a:t>
            </a:r>
            <a:r>
              <a:rPr lang="en" altLang="zh-CN" b="0" i="0" dirty="0">
                <a:solidFill>
                  <a:srgbClr val="191B1F"/>
                </a:solidFill>
                <a:effectLst/>
                <a:latin typeface="-apple-system"/>
              </a:rPr>
              <a:t>chroot </a:t>
            </a:r>
            <a:r>
              <a:rPr lang="zh-CN" altLang="en-US" b="0" i="0" dirty="0">
                <a:solidFill>
                  <a:srgbClr val="191B1F"/>
                </a:solidFill>
                <a:effectLst/>
                <a:latin typeface="-apple-system"/>
              </a:rPr>
              <a:t>之后，系统读取到的目录和文件将不在是旧系统根下的而是新根下</a:t>
            </a:r>
            <a:r>
              <a:rPr lang="en-US" altLang="zh-CN" b="0" i="0" dirty="0">
                <a:solidFill>
                  <a:srgbClr val="191B1F"/>
                </a:solidFill>
                <a:effectLst/>
                <a:latin typeface="-apple-system"/>
              </a:rPr>
              <a:t>(</a:t>
            </a:r>
            <a:r>
              <a:rPr lang="zh-CN" altLang="en-US" b="0" i="0" dirty="0">
                <a:solidFill>
                  <a:srgbClr val="191B1F"/>
                </a:solidFill>
                <a:effectLst/>
                <a:latin typeface="-apple-system"/>
              </a:rPr>
              <a:t>即被指定的新的位置</a:t>
            </a:r>
            <a:r>
              <a:rPr lang="en-US" altLang="zh-CN" b="0" i="0" dirty="0">
                <a:solidFill>
                  <a:srgbClr val="191B1F"/>
                </a:solidFill>
                <a:effectLst/>
                <a:latin typeface="-apple-system"/>
              </a:rPr>
              <a:t>)</a:t>
            </a:r>
            <a:r>
              <a:rPr lang="zh-CN" altLang="en-US" b="0" i="0" dirty="0">
                <a:solidFill>
                  <a:srgbClr val="191B1F"/>
                </a:solidFill>
                <a:effectLst/>
                <a:latin typeface="-apple-system"/>
              </a:rPr>
              <a:t>的</a:t>
            </a:r>
            <a:r>
              <a:rPr lang="zh-CN" altLang="en-US" b="0" i="0" u="none" strike="noStrike" dirty="0">
                <a:solidFill>
                  <a:srgbClr val="09408E"/>
                </a:solidFill>
                <a:effectLst/>
                <a:latin typeface="-apple-system"/>
                <a:hlinkClick r:id="rId4"/>
              </a:rPr>
              <a:t>目录结构</a:t>
            </a:r>
            <a:r>
              <a:rPr lang="zh-CN" altLang="en-US" b="0" i="0" dirty="0">
                <a:solidFill>
                  <a:srgbClr val="191B1F"/>
                </a:solidFill>
                <a:effectLst/>
                <a:latin typeface="-apple-system"/>
              </a:rPr>
              <a:t>和文件，这样有几个好处：</a:t>
            </a:r>
          </a:p>
          <a:p>
            <a:pPr algn="l">
              <a:buFont typeface="Arial" panose="020B0604020202020204" pitchFamily="34" charset="0"/>
              <a:buChar char="•"/>
            </a:pPr>
            <a:r>
              <a:rPr lang="zh-CN" altLang="en-US" b="0" i="0" dirty="0">
                <a:solidFill>
                  <a:srgbClr val="191B1F"/>
                </a:solidFill>
                <a:effectLst/>
                <a:latin typeface="-apple-system"/>
              </a:rPr>
              <a:t>增强系统安全性，限制了用户进程的权限，使得进程不能访问一些特定的文件；</a:t>
            </a:r>
          </a:p>
          <a:p>
            <a:pPr algn="l">
              <a:buFont typeface="Arial" panose="020B0604020202020204" pitchFamily="34" charset="0"/>
              <a:buChar char="•"/>
            </a:pPr>
            <a:r>
              <a:rPr lang="zh-CN" altLang="en-US" b="0" i="0" dirty="0">
                <a:solidFill>
                  <a:srgbClr val="191B1F"/>
                </a:solidFill>
                <a:effectLst/>
                <a:latin typeface="-apple-system"/>
              </a:rPr>
              <a:t>建立一个和原系统隔离的目录结构（是不是联想到了容器的隔离文件系统</a:t>
            </a:r>
            <a:r>
              <a:rPr lang="en" altLang="zh-CN" b="0" i="0" dirty="0">
                <a:solidFill>
                  <a:srgbClr val="191B1F"/>
                </a:solidFill>
                <a:effectLst/>
                <a:latin typeface="-apple-system"/>
              </a:rPr>
              <a:t>union </a:t>
            </a:r>
            <a:r>
              <a:rPr lang="en" altLang="zh-CN" b="0" i="0" dirty="0" err="1">
                <a:solidFill>
                  <a:srgbClr val="191B1F"/>
                </a:solidFill>
                <a:effectLst/>
                <a:latin typeface="-apple-system"/>
              </a:rPr>
              <a:t>gs</a:t>
            </a:r>
            <a:r>
              <a:rPr lang="zh-CN" altLang="en" b="0" i="0" dirty="0">
                <a:solidFill>
                  <a:srgbClr val="191B1F"/>
                </a:solidFill>
                <a:effectLst/>
                <a:latin typeface="-apple-system"/>
              </a:rPr>
              <a:t>），</a:t>
            </a:r>
            <a:r>
              <a:rPr lang="zh-CN" altLang="en-US" b="0" i="0" dirty="0">
                <a:solidFill>
                  <a:srgbClr val="191B1F"/>
                </a:solidFill>
                <a:effectLst/>
                <a:latin typeface="-apple-system"/>
              </a:rPr>
              <a:t>为进程指定一个单独的、新的文件系统上下文环境。</a:t>
            </a:r>
          </a:p>
          <a:p>
            <a:pPr algn="l"/>
            <a:r>
              <a:rPr lang="zh-CN" altLang="en-US" b="0" i="0" dirty="0">
                <a:solidFill>
                  <a:srgbClr val="191B1F"/>
                </a:solidFill>
                <a:effectLst/>
                <a:latin typeface="-apple-system"/>
              </a:rPr>
              <a:t>于是，</a:t>
            </a:r>
            <a:r>
              <a:rPr lang="en" altLang="zh-CN" b="0" i="0" dirty="0">
                <a:solidFill>
                  <a:srgbClr val="191B1F"/>
                </a:solidFill>
                <a:effectLst/>
                <a:latin typeface="-apple-system"/>
              </a:rPr>
              <a:t>Unix</a:t>
            </a:r>
            <a:r>
              <a:rPr lang="zh-CN" altLang="en-US" b="0" i="0" dirty="0">
                <a:solidFill>
                  <a:srgbClr val="191B1F"/>
                </a:solidFill>
                <a:effectLst/>
                <a:latin typeface="-apple-system"/>
              </a:rPr>
              <a:t>就具有了这种能力：为每个进程提供一个隔离的</a:t>
            </a:r>
            <a:r>
              <a:rPr lang="zh-CN" altLang="en-US" b="0" i="0" u="none" strike="noStrike" dirty="0">
                <a:solidFill>
                  <a:srgbClr val="09408E"/>
                </a:solidFill>
                <a:effectLst/>
                <a:latin typeface="-apple-system"/>
                <a:hlinkClick r:id="rId5"/>
              </a:rPr>
              <a:t>虚拟文件系统</a:t>
            </a:r>
            <a:r>
              <a:rPr lang="zh-CN" altLang="en-US" b="0" i="0" dirty="0">
                <a:solidFill>
                  <a:srgbClr val="191B1F"/>
                </a:solidFill>
                <a:effectLst/>
                <a:latin typeface="-apple-system"/>
              </a:rPr>
              <a:t>。</a:t>
            </a:r>
            <a:r>
              <a:rPr lang="en" altLang="zh-CN" b="0" i="0" dirty="0">
                <a:solidFill>
                  <a:srgbClr val="191B1F"/>
                </a:solidFill>
                <a:effectLst/>
                <a:latin typeface="-apple-system"/>
              </a:rPr>
              <a:t>Chroot</a:t>
            </a:r>
            <a:r>
              <a:rPr lang="zh-CN" altLang="en-US" b="0" i="0" dirty="0">
                <a:solidFill>
                  <a:srgbClr val="191B1F"/>
                </a:solidFill>
                <a:effectLst/>
                <a:latin typeface="-apple-system"/>
              </a:rPr>
              <a:t>在后来的</a:t>
            </a:r>
            <a:r>
              <a:rPr lang="en-US" altLang="zh-CN" b="0" i="0" dirty="0">
                <a:solidFill>
                  <a:srgbClr val="191B1F"/>
                </a:solidFill>
                <a:effectLst/>
                <a:latin typeface="-apple-system"/>
              </a:rPr>
              <a:t>1982</a:t>
            </a:r>
            <a:r>
              <a:rPr lang="zh-CN" altLang="en-US" b="0" i="0" dirty="0">
                <a:solidFill>
                  <a:srgbClr val="191B1F"/>
                </a:solidFill>
                <a:effectLst/>
                <a:latin typeface="-apple-system"/>
              </a:rPr>
              <a:t>年被新增到了</a:t>
            </a:r>
            <a:r>
              <a:rPr lang="en" altLang="zh-CN" b="0" i="0" dirty="0">
                <a:solidFill>
                  <a:srgbClr val="191B1F"/>
                </a:solidFill>
                <a:effectLst/>
                <a:latin typeface="-apple-system"/>
              </a:rPr>
              <a:t>BSD</a:t>
            </a:r>
            <a:r>
              <a:rPr lang="zh-CN" altLang="en-US" b="0" i="0" dirty="0">
                <a:solidFill>
                  <a:srgbClr val="191B1F"/>
                </a:solidFill>
                <a:effectLst/>
                <a:latin typeface="-apple-system"/>
              </a:rPr>
              <a:t>这个分支中。</a:t>
            </a:r>
          </a:p>
        </p:txBody>
      </p:sp>
    </p:spTree>
    <p:extLst>
      <p:ext uri="{BB962C8B-B14F-4D97-AF65-F5344CB8AC3E}">
        <p14:creationId xmlns:p14="http://schemas.microsoft.com/office/powerpoint/2010/main" val="566091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60124-0D5F-9FCC-1FC0-7AC5E44E534B}"/>
              </a:ext>
            </a:extLst>
          </p:cNvPr>
          <p:cNvSpPr>
            <a:spLocks noGrp="1"/>
          </p:cNvSpPr>
          <p:nvPr>
            <p:ph type="title"/>
          </p:nvPr>
        </p:nvSpPr>
        <p:spPr>
          <a:xfrm>
            <a:off x="623635" y="522789"/>
            <a:ext cx="10963473" cy="589190"/>
          </a:xfrm>
        </p:spPr>
        <p:txBody>
          <a:bodyPr/>
          <a:lstStyle/>
          <a:p>
            <a:r>
              <a:rPr lang="zh-CN" altLang="en-US" dirty="0"/>
              <a:t>技术萌芽期：</a:t>
            </a:r>
            <a:r>
              <a:rPr lang="en" altLang="zh-CN" dirty="0"/>
              <a:t>Process Containers</a:t>
            </a:r>
            <a:endParaRPr lang="zh-CN" altLang="en-US" dirty="0"/>
          </a:p>
        </p:txBody>
      </p:sp>
      <p:sp>
        <p:nvSpPr>
          <p:cNvPr id="6" name="内容占位符 5">
            <a:extLst>
              <a:ext uri="{FF2B5EF4-FFF2-40B4-BE49-F238E27FC236}">
                <a16:creationId xmlns:a16="http://schemas.microsoft.com/office/drawing/2014/main" id="{9F3BB87A-9C8E-A1A0-BFF6-FD19BA58436F}"/>
              </a:ext>
            </a:extLst>
          </p:cNvPr>
          <p:cNvSpPr>
            <a:spLocks noGrp="1"/>
          </p:cNvSpPr>
          <p:nvPr>
            <p:ph sz="half" idx="1"/>
          </p:nvPr>
        </p:nvSpPr>
        <p:spPr>
          <a:xfrm>
            <a:off x="623635" y="1246909"/>
            <a:ext cx="10963473" cy="5108171"/>
          </a:xfrm>
        </p:spPr>
        <p:txBody>
          <a:bodyPr/>
          <a:lstStyle/>
          <a:p>
            <a:r>
              <a:rPr lang="en-US" altLang="zh-CN" dirty="0"/>
              <a:t>2006 </a:t>
            </a:r>
            <a:r>
              <a:rPr lang="zh-CN" altLang="en-US" dirty="0"/>
              <a:t>年 </a:t>
            </a:r>
            <a:r>
              <a:rPr lang="en" altLang="zh-CN" dirty="0"/>
              <a:t>Google </a:t>
            </a:r>
            <a:r>
              <a:rPr lang="zh-CN" altLang="en-US" dirty="0"/>
              <a:t>推出 </a:t>
            </a:r>
            <a:r>
              <a:rPr lang="en" altLang="zh-CN" dirty="0"/>
              <a:t>Process Containers</a:t>
            </a:r>
            <a:r>
              <a:rPr lang="zh-CN" altLang="en" dirty="0"/>
              <a:t>，</a:t>
            </a:r>
            <a:r>
              <a:rPr lang="zh-CN" altLang="en-US" dirty="0"/>
              <a:t>用来对一组进程进行限制、隔离资源（</a:t>
            </a:r>
            <a:r>
              <a:rPr lang="en" altLang="zh-CN" dirty="0"/>
              <a:t>CPU</a:t>
            </a:r>
            <a:r>
              <a:rPr lang="zh-CN" altLang="en" dirty="0"/>
              <a:t>、</a:t>
            </a:r>
            <a:r>
              <a:rPr lang="zh-CN" altLang="en-US" dirty="0"/>
              <a:t>内存、磁盘 </a:t>
            </a:r>
            <a:r>
              <a:rPr lang="en" altLang="zh-CN" dirty="0"/>
              <a:t>I/O</a:t>
            </a:r>
            <a:r>
              <a:rPr lang="zh-CN" altLang="en" dirty="0"/>
              <a:t>、</a:t>
            </a:r>
            <a:r>
              <a:rPr lang="zh-CN" altLang="en-US" dirty="0"/>
              <a:t>网络等）。</a:t>
            </a:r>
            <a:endParaRPr lang="en-US" altLang="zh-CN" dirty="0"/>
          </a:p>
          <a:p>
            <a:r>
              <a:rPr lang="en-US" altLang="zh-CN" dirty="0"/>
              <a:t>2007 </a:t>
            </a:r>
            <a:r>
              <a:rPr lang="zh-CN" altLang="en-US" dirty="0"/>
              <a:t>年 </a:t>
            </a:r>
            <a:r>
              <a:rPr lang="en" altLang="zh-CN" dirty="0"/>
              <a:t>Process Container </a:t>
            </a:r>
            <a:r>
              <a:rPr lang="zh-CN" altLang="en-US" dirty="0"/>
              <a:t>进入 </a:t>
            </a:r>
            <a:r>
              <a:rPr lang="en" altLang="zh-CN" dirty="0"/>
              <a:t>Linux </a:t>
            </a:r>
            <a:r>
              <a:rPr lang="zh-CN" altLang="en-US" dirty="0"/>
              <a:t>内核主干，并正式更名为 </a:t>
            </a:r>
            <a:r>
              <a:rPr lang="en" altLang="zh-CN" dirty="0" err="1"/>
              <a:t>Cgroups</a:t>
            </a:r>
            <a:r>
              <a:rPr lang="zh-CN" altLang="en" dirty="0"/>
              <a:t>，</a:t>
            </a:r>
            <a:r>
              <a:rPr lang="zh-CN" altLang="en-US" dirty="0"/>
              <a:t>标志着 </a:t>
            </a:r>
            <a:r>
              <a:rPr lang="en" altLang="zh-CN" dirty="0"/>
              <a:t>Linux </a:t>
            </a:r>
            <a:r>
              <a:rPr lang="zh-CN" altLang="en-US" dirty="0"/>
              <a:t>阵营中“容器”的概念开始被重新审视和实现。</a:t>
            </a:r>
          </a:p>
        </p:txBody>
      </p:sp>
      <p:pic>
        <p:nvPicPr>
          <p:cNvPr id="3078" name="Picture 6" descr="undefined">
            <a:extLst>
              <a:ext uri="{FF2B5EF4-FFF2-40B4-BE49-F238E27FC236}">
                <a16:creationId xmlns:a16="http://schemas.microsoft.com/office/drawing/2014/main" id="{D15CC4F6-6996-6A75-1176-FD252F565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586" y="3429000"/>
            <a:ext cx="4748212" cy="29676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inux的cgroup详细介绍-FreeOA">
            <a:extLst>
              <a:ext uri="{FF2B5EF4-FFF2-40B4-BE49-F238E27FC236}">
                <a16:creationId xmlns:a16="http://schemas.microsoft.com/office/drawing/2014/main" id="{BF5B8AC5-2BA1-7343-5962-58798EA8A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374" y="3196512"/>
            <a:ext cx="4748213" cy="331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024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85E45AE-8CED-6D21-7958-34876201EFB8}"/>
              </a:ext>
            </a:extLst>
          </p:cNvPr>
          <p:cNvSpPr>
            <a:spLocks noGrp="1"/>
          </p:cNvSpPr>
          <p:nvPr>
            <p:ph type="title"/>
          </p:nvPr>
        </p:nvSpPr>
        <p:spPr>
          <a:xfrm>
            <a:off x="623635" y="522789"/>
            <a:ext cx="10963473" cy="589190"/>
          </a:xfrm>
        </p:spPr>
        <p:txBody>
          <a:bodyPr/>
          <a:lstStyle/>
          <a:p>
            <a:r>
              <a:rPr lang="zh-CN" altLang="en-US" dirty="0"/>
              <a:t>技术萌芽期：</a:t>
            </a:r>
            <a:r>
              <a:rPr lang="en" altLang="zh-CN" dirty="0"/>
              <a:t>Namespace</a:t>
            </a:r>
            <a:endParaRPr lang="zh-CN" altLang="en-US" dirty="0"/>
          </a:p>
        </p:txBody>
      </p:sp>
      <p:sp>
        <p:nvSpPr>
          <p:cNvPr id="6" name="内容占位符 5">
            <a:extLst>
              <a:ext uri="{FF2B5EF4-FFF2-40B4-BE49-F238E27FC236}">
                <a16:creationId xmlns:a16="http://schemas.microsoft.com/office/drawing/2014/main" id="{8CF42256-2734-6A50-21D8-C6C291C50B4A}"/>
              </a:ext>
            </a:extLst>
          </p:cNvPr>
          <p:cNvSpPr>
            <a:spLocks noGrp="1"/>
          </p:cNvSpPr>
          <p:nvPr>
            <p:ph sz="half" idx="1"/>
          </p:nvPr>
        </p:nvSpPr>
        <p:spPr>
          <a:xfrm>
            <a:off x="616743" y="1227137"/>
            <a:ext cx="10963275" cy="5108575"/>
          </a:xfrm>
        </p:spPr>
        <p:txBody>
          <a:bodyPr/>
          <a:lstStyle/>
          <a:p>
            <a:r>
              <a:rPr lang="en-US" altLang="zh-CN" dirty="0"/>
              <a:t>2008 </a:t>
            </a:r>
            <a:r>
              <a:rPr lang="zh-CN" altLang="en-US" dirty="0"/>
              <a:t>年通过将 </a:t>
            </a:r>
            <a:r>
              <a:rPr lang="en" altLang="zh-CN" dirty="0" err="1"/>
              <a:t>Cgroups</a:t>
            </a:r>
            <a:r>
              <a:rPr lang="en" altLang="zh-CN" dirty="0"/>
              <a:t> </a:t>
            </a:r>
            <a:r>
              <a:rPr lang="zh-CN" altLang="en-US" dirty="0"/>
              <a:t>资源管理能力和 </a:t>
            </a:r>
            <a:r>
              <a:rPr lang="en" altLang="zh-CN" dirty="0"/>
              <a:t>Linux Namespace </a:t>
            </a:r>
            <a:r>
              <a:rPr lang="zh-CN" altLang="en-US" dirty="0"/>
              <a:t>视图隔离能力组合在一起，一项完整的容器技术 </a:t>
            </a:r>
            <a:r>
              <a:rPr lang="en" altLang="zh-CN" dirty="0"/>
              <a:t>LXC </a:t>
            </a:r>
            <a:r>
              <a:rPr lang="zh-CN" altLang="en" dirty="0"/>
              <a:t>（</a:t>
            </a:r>
            <a:r>
              <a:rPr lang="en" altLang="zh-CN" dirty="0"/>
              <a:t>Linux Container</a:t>
            </a:r>
            <a:r>
              <a:rPr lang="zh-CN" altLang="en" dirty="0"/>
              <a:t>）</a:t>
            </a:r>
            <a:r>
              <a:rPr lang="zh-CN" altLang="en-US" dirty="0"/>
              <a:t>出现在了 </a:t>
            </a:r>
            <a:r>
              <a:rPr lang="en" altLang="zh-CN" dirty="0"/>
              <a:t>Linux </a:t>
            </a:r>
            <a:r>
              <a:rPr lang="zh-CN" altLang="en-US" dirty="0"/>
              <a:t>内核中。至此，</a:t>
            </a:r>
            <a:r>
              <a:rPr lang="en" altLang="zh-CN" dirty="0"/>
              <a:t>Linux </a:t>
            </a:r>
            <a:r>
              <a:rPr lang="zh-CN" altLang="en-US" dirty="0"/>
              <a:t>已经大体上解决容器核心技术的运行环境隔离技术，或者说 </a:t>
            </a:r>
            <a:r>
              <a:rPr lang="en" altLang="zh-CN" dirty="0"/>
              <a:t>Linux OS </a:t>
            </a:r>
            <a:r>
              <a:rPr lang="zh-CN" altLang="en-US" dirty="0"/>
              <a:t>虚拟化技术基本成型。</a:t>
            </a:r>
          </a:p>
        </p:txBody>
      </p:sp>
      <p:pic>
        <p:nvPicPr>
          <p:cNvPr id="4098" name="Picture 2" descr="4 Linux technologies fundamental to containers | Opensource.com">
            <a:extLst>
              <a:ext uri="{FF2B5EF4-FFF2-40B4-BE49-F238E27FC236}">
                <a16:creationId xmlns:a16="http://schemas.microsoft.com/office/drawing/2014/main" id="{DA82D73C-464B-EFF9-F76F-36753DE985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4" t="4031" r="3137" b="2993"/>
          <a:stretch/>
        </p:blipFill>
        <p:spPr bwMode="auto">
          <a:xfrm>
            <a:off x="3755231" y="2795154"/>
            <a:ext cx="4686300" cy="3694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84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1D650BD-DEE9-0C67-854F-1DED86E91B3B}"/>
              </a:ext>
            </a:extLst>
          </p:cNvPr>
          <p:cNvSpPr>
            <a:spLocks noGrp="1"/>
          </p:cNvSpPr>
          <p:nvPr>
            <p:ph type="title"/>
          </p:nvPr>
        </p:nvSpPr>
        <p:spPr>
          <a:xfrm>
            <a:off x="623635" y="522789"/>
            <a:ext cx="10963473" cy="589190"/>
          </a:xfrm>
        </p:spPr>
        <p:txBody>
          <a:bodyPr/>
          <a:lstStyle/>
          <a:p>
            <a:r>
              <a:rPr lang="zh-CN" altLang="en-US" dirty="0"/>
              <a:t>技术迸发期</a:t>
            </a:r>
          </a:p>
        </p:txBody>
      </p:sp>
      <p:pic>
        <p:nvPicPr>
          <p:cNvPr id="6150" name="Picture 6" descr="Understand Dockerfile. Dockerfile is the basic concept for… | by Rocky Chen  | The Startup | Medium">
            <a:extLst>
              <a:ext uri="{FF2B5EF4-FFF2-40B4-BE49-F238E27FC236}">
                <a16:creationId xmlns:a16="http://schemas.microsoft.com/office/drawing/2014/main" id="{BAC0D638-6183-293C-4791-8343AD78C7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72" t="18078" r="9583" b="14502"/>
          <a:stretch/>
        </p:blipFill>
        <p:spPr bwMode="auto">
          <a:xfrm>
            <a:off x="1131526" y="3800475"/>
            <a:ext cx="9933709" cy="2743200"/>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5">
            <a:extLst>
              <a:ext uri="{FF2B5EF4-FFF2-40B4-BE49-F238E27FC236}">
                <a16:creationId xmlns:a16="http://schemas.microsoft.com/office/drawing/2014/main" id="{4D70B8B9-9CED-FAAF-B5A9-0AA4B423ED29}"/>
              </a:ext>
            </a:extLst>
          </p:cNvPr>
          <p:cNvSpPr>
            <a:spLocks noGrp="1"/>
          </p:cNvSpPr>
          <p:nvPr>
            <p:ph sz="half" idx="1"/>
          </p:nvPr>
        </p:nvSpPr>
        <p:spPr>
          <a:xfrm>
            <a:off x="623635" y="1246909"/>
            <a:ext cx="10963473" cy="5108171"/>
          </a:xfrm>
        </p:spPr>
        <p:txBody>
          <a:bodyPr/>
          <a:lstStyle/>
          <a:p>
            <a:r>
              <a:rPr lang="en" altLang="zh-CN" dirty="0"/>
              <a:t>Docker </a:t>
            </a:r>
            <a:r>
              <a:rPr lang="zh-CN" altLang="en-US" dirty="0"/>
              <a:t>核心创新是 </a:t>
            </a:r>
            <a:r>
              <a:rPr lang="en" altLang="zh-CN" dirty="0"/>
              <a:t>docker image</a:t>
            </a:r>
            <a:r>
              <a:rPr lang="zh-CN" altLang="en-US" dirty="0"/>
              <a:t>：新应用打包、分发和运行机制。容器镜像将应用运行环境，包括代码、依赖库、工具、资源文件和元信息等，打包成 </a:t>
            </a:r>
            <a:r>
              <a:rPr lang="en-US" altLang="zh-CN" dirty="0"/>
              <a:t>OS</a:t>
            </a:r>
            <a:r>
              <a:rPr lang="zh-CN" altLang="en-US" dirty="0"/>
              <a:t> 发行版无关的软件包：</a:t>
            </a:r>
            <a:endParaRPr lang="en-US" altLang="zh-CN" dirty="0"/>
          </a:p>
          <a:p>
            <a:pPr lvl="1"/>
            <a:r>
              <a:rPr lang="zh-CN" altLang="en-US" dirty="0"/>
              <a:t>容器镜像打包了整个容器运行依赖的环境，以避免依赖运行容器的服务器的操作系统</a:t>
            </a:r>
            <a:endParaRPr lang="en-US" altLang="zh-CN" dirty="0"/>
          </a:p>
          <a:p>
            <a:pPr lvl="1"/>
            <a:r>
              <a:rPr lang="zh-CN" altLang="en-US" dirty="0"/>
              <a:t>操作系统发行版无关，核心解决的是容器进程对操作系统包含的库、工具、配置的依赖</a:t>
            </a:r>
            <a:endParaRPr lang="en-US" altLang="zh-CN" dirty="0"/>
          </a:p>
          <a:p>
            <a:pPr lvl="1"/>
            <a:r>
              <a:rPr lang="zh-CN" altLang="en-US" dirty="0"/>
              <a:t>容器镜像无法解决容器进程对内核特性的特殊依赖</a:t>
            </a:r>
          </a:p>
        </p:txBody>
      </p:sp>
    </p:spTree>
    <p:extLst>
      <p:ext uri="{BB962C8B-B14F-4D97-AF65-F5344CB8AC3E}">
        <p14:creationId xmlns:p14="http://schemas.microsoft.com/office/powerpoint/2010/main" val="1554739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r>
              <a:rPr lang="zh-CN" altLang="en-US" dirty="0"/>
              <a:t>  </a:t>
            </a:r>
            <a:r>
              <a:rPr lang="en" altLang="zh-CN" u="sng" dirty="0" err="1"/>
              <a:t>github.com</a:t>
            </a:r>
            <a:r>
              <a:rPr lang="en" altLang="zh-CN" u="sng" dirty="0"/>
              <a:t>/</a:t>
            </a:r>
            <a:r>
              <a:rPr lang="en" altLang="zh-CN" u="sng" dirty="0" err="1"/>
              <a:t>Infrasys</a:t>
            </a:r>
            <a:r>
              <a:rPr lang="en" altLang="zh-CN" u="sng" dirty="0"/>
              <a:t>-AI/AIInfra</a:t>
            </a:r>
            <a:endParaRPr lang="zh-CN" altLang="en-US" u="sng" dirty="0"/>
          </a:p>
        </p:txBody>
      </p:sp>
    </p:spTree>
    <p:extLst>
      <p:ext uri="{BB962C8B-B14F-4D97-AF65-F5344CB8AC3E}">
        <p14:creationId xmlns:p14="http://schemas.microsoft.com/office/powerpoint/2010/main" val="1803742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504857-65A4-D11A-C0F1-9B3FBB7DE641}"/>
              </a:ext>
            </a:extLst>
          </p:cNvPr>
          <p:cNvSpPr>
            <a:spLocks noGrp="1"/>
          </p:cNvSpPr>
          <p:nvPr>
            <p:ph type="title"/>
          </p:nvPr>
        </p:nvSpPr>
        <p:spPr>
          <a:xfrm>
            <a:off x="623635" y="522789"/>
            <a:ext cx="10963473" cy="589190"/>
          </a:xfrm>
        </p:spPr>
        <p:txBody>
          <a:bodyPr/>
          <a:lstStyle/>
          <a:p>
            <a:r>
              <a:rPr lang="zh-CN" altLang="en-US" dirty="0"/>
              <a:t>技术迸发期</a:t>
            </a:r>
          </a:p>
        </p:txBody>
      </p:sp>
      <p:sp>
        <p:nvSpPr>
          <p:cNvPr id="6" name="内容占位符 5">
            <a:extLst>
              <a:ext uri="{FF2B5EF4-FFF2-40B4-BE49-F238E27FC236}">
                <a16:creationId xmlns:a16="http://schemas.microsoft.com/office/drawing/2014/main" id="{A96BCD89-3835-11D7-75B1-725EF157C2F4}"/>
              </a:ext>
            </a:extLst>
          </p:cNvPr>
          <p:cNvSpPr>
            <a:spLocks noGrp="1"/>
          </p:cNvSpPr>
          <p:nvPr>
            <p:ph sz="half" idx="1"/>
          </p:nvPr>
        </p:nvSpPr>
        <p:spPr>
          <a:xfrm>
            <a:off x="623635" y="1246909"/>
            <a:ext cx="10963473" cy="5108171"/>
          </a:xfrm>
        </p:spPr>
        <p:txBody>
          <a:bodyPr/>
          <a:lstStyle/>
          <a:p>
            <a:r>
              <a:rPr lang="zh-CN" altLang="en-US" dirty="0"/>
              <a:t>容器技术体系已经解决了最核心的两个问题：</a:t>
            </a:r>
            <a:r>
              <a:rPr lang="zh-CN" altLang="en-US" dirty="0">
                <a:solidFill>
                  <a:srgbClr val="66BA36"/>
                </a:solidFill>
              </a:rPr>
              <a:t>如何发布软件和如何运行软件。</a:t>
            </a:r>
            <a:r>
              <a:rPr lang="zh-CN" altLang="en-US" dirty="0"/>
              <a:t>下一步希望基于 </a:t>
            </a:r>
            <a:r>
              <a:rPr lang="en" altLang="zh-CN" dirty="0"/>
              <a:t>docker </a:t>
            </a:r>
            <a:r>
              <a:rPr lang="zh-CN" altLang="en-US" dirty="0"/>
              <a:t>技术构建一个云化的集群系统，来对业务容器进行编排管理，解决大规模集群的容器部署、运行、管理等问题。</a:t>
            </a:r>
          </a:p>
        </p:txBody>
      </p:sp>
    </p:spTree>
    <p:extLst>
      <p:ext uri="{BB962C8B-B14F-4D97-AF65-F5344CB8AC3E}">
        <p14:creationId xmlns:p14="http://schemas.microsoft.com/office/powerpoint/2010/main" val="4066701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504857-65A4-D11A-C0F1-9B3FBB7DE641}"/>
              </a:ext>
            </a:extLst>
          </p:cNvPr>
          <p:cNvSpPr>
            <a:spLocks noGrp="1"/>
          </p:cNvSpPr>
          <p:nvPr>
            <p:ph type="title"/>
          </p:nvPr>
        </p:nvSpPr>
        <p:spPr>
          <a:xfrm>
            <a:off x="623635" y="522789"/>
            <a:ext cx="10963473" cy="589190"/>
          </a:xfrm>
        </p:spPr>
        <p:txBody>
          <a:bodyPr/>
          <a:lstStyle/>
          <a:p>
            <a:r>
              <a:rPr lang="zh-CN" altLang="en-US" dirty="0"/>
              <a:t>技术迸发期：</a:t>
            </a:r>
            <a:r>
              <a:rPr lang="en-US" altLang="zh-CN" dirty="0"/>
              <a:t>GAE</a:t>
            </a:r>
            <a:r>
              <a:rPr lang="zh-CN" altLang="en-US" dirty="0"/>
              <a:t> </a:t>
            </a:r>
            <a:r>
              <a:rPr lang="en-US" altLang="zh-CN" dirty="0"/>
              <a:t>&amp;</a:t>
            </a:r>
            <a:r>
              <a:rPr lang="zh-CN" altLang="en-US" dirty="0"/>
              <a:t> </a:t>
            </a:r>
            <a:r>
              <a:rPr lang="en-US" altLang="zh-CN" dirty="0"/>
              <a:t>Borg</a:t>
            </a:r>
            <a:endParaRPr lang="zh-CN" altLang="en-US" dirty="0"/>
          </a:p>
        </p:txBody>
      </p:sp>
      <p:sp>
        <p:nvSpPr>
          <p:cNvPr id="6" name="内容占位符 5">
            <a:extLst>
              <a:ext uri="{FF2B5EF4-FFF2-40B4-BE49-F238E27FC236}">
                <a16:creationId xmlns:a16="http://schemas.microsoft.com/office/drawing/2014/main" id="{A96BCD89-3835-11D7-75B1-725EF157C2F4}"/>
              </a:ext>
            </a:extLst>
          </p:cNvPr>
          <p:cNvSpPr>
            <a:spLocks noGrp="1"/>
          </p:cNvSpPr>
          <p:nvPr>
            <p:ph sz="half" idx="1"/>
          </p:nvPr>
        </p:nvSpPr>
        <p:spPr>
          <a:xfrm>
            <a:off x="623635" y="1246909"/>
            <a:ext cx="10963473" cy="5108171"/>
          </a:xfrm>
        </p:spPr>
        <p:txBody>
          <a:bodyPr/>
          <a:lstStyle/>
          <a:p>
            <a:r>
              <a:rPr lang="en-US" altLang="zh-CN" dirty="0"/>
              <a:t>2008 </a:t>
            </a:r>
            <a:r>
              <a:rPr lang="zh-CN" altLang="en-US" dirty="0"/>
              <a:t>年 </a:t>
            </a:r>
            <a:r>
              <a:rPr lang="en" altLang="zh-CN" dirty="0"/>
              <a:t>Google </a:t>
            </a:r>
            <a:r>
              <a:rPr lang="zh-CN" altLang="en-US" dirty="0"/>
              <a:t>基于 </a:t>
            </a:r>
            <a:r>
              <a:rPr lang="en" altLang="zh-CN" dirty="0"/>
              <a:t>LXC </a:t>
            </a:r>
            <a:r>
              <a:rPr lang="zh-CN" altLang="en-US" dirty="0"/>
              <a:t>推出应用托管平台 </a:t>
            </a:r>
            <a:r>
              <a:rPr lang="en" altLang="zh-CN" dirty="0"/>
              <a:t>GAE </a:t>
            </a:r>
            <a:r>
              <a:rPr lang="zh-CN" altLang="en" dirty="0"/>
              <a:t>（</a:t>
            </a:r>
            <a:r>
              <a:rPr lang="en" altLang="zh-CN" dirty="0"/>
              <a:t>Google App Engine</a:t>
            </a:r>
            <a:r>
              <a:rPr lang="zh-CN" altLang="en" dirty="0"/>
              <a:t>），</a:t>
            </a:r>
            <a:r>
              <a:rPr lang="zh-CN" altLang="en-US" dirty="0"/>
              <a:t>首次把开发平台当做一种服务来提供。通过虚拟化技术为用户提供开发环境、服务器平台、硬件资源等服务，用户可以在平台基础上定制开发自己应用程序，并通过 </a:t>
            </a:r>
            <a:r>
              <a:rPr lang="en" altLang="zh-CN" dirty="0"/>
              <a:t>Google </a:t>
            </a:r>
            <a:r>
              <a:rPr lang="zh-CN" altLang="en-US" dirty="0"/>
              <a:t>的服务器和互联网资源进行分发。</a:t>
            </a:r>
            <a:r>
              <a:rPr lang="en" altLang="zh-CN" dirty="0"/>
              <a:t>LXC</a:t>
            </a:r>
            <a:r>
              <a:rPr lang="zh-CN" altLang="en-US" dirty="0"/>
              <a:t>的主要两大依托就是</a:t>
            </a:r>
            <a:r>
              <a:rPr lang="en" altLang="zh-CN" dirty="0"/>
              <a:t>namespace</a:t>
            </a:r>
            <a:r>
              <a:rPr lang="zh-CN" altLang="en-US" dirty="0"/>
              <a:t>和</a:t>
            </a:r>
            <a:r>
              <a:rPr lang="en" altLang="zh-CN" dirty="0" err="1"/>
              <a:t>Cgroups</a:t>
            </a:r>
            <a:r>
              <a:rPr lang="zh-CN" altLang="en" dirty="0"/>
              <a:t>，</a:t>
            </a:r>
            <a:r>
              <a:rPr lang="zh-CN" altLang="en-US" dirty="0"/>
              <a:t>一个做资源隔离，解决进程可以用什么资源的问题；一个做资源控制，解决进程可以用多少资源的问题。</a:t>
            </a:r>
          </a:p>
        </p:txBody>
      </p:sp>
      <p:pic>
        <p:nvPicPr>
          <p:cNvPr id="7170" name="Picture 2" descr="Google App Engine application monitoring now available">
            <a:extLst>
              <a:ext uri="{FF2B5EF4-FFF2-40B4-BE49-F238E27FC236}">
                <a16:creationId xmlns:a16="http://schemas.microsoft.com/office/drawing/2014/main" id="{08FD64B0-7163-CA62-73DE-DEFDAD511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573" y="3309072"/>
            <a:ext cx="5711590" cy="3068781"/>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4" name="AutoShape 4" descr="Google App Engine Documentation App Engine Documentation Google Cloud Platform">
            <a:extLst>
              <a:ext uri="{FF2B5EF4-FFF2-40B4-BE49-F238E27FC236}">
                <a16:creationId xmlns:a16="http://schemas.microsoft.com/office/drawing/2014/main" id="{88E322A6-85F7-CEED-33DA-A9E37D1F27C8}"/>
              </a:ext>
            </a:extLst>
          </p:cNvPr>
          <p:cNvSpPr>
            <a:spLocks noChangeAspect="1" noChangeArrowheads="1"/>
          </p:cNvSpPr>
          <p:nvPr/>
        </p:nvSpPr>
        <p:spPr bwMode="auto">
          <a:xfrm>
            <a:off x="594518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图片 15">
            <a:extLst>
              <a:ext uri="{FF2B5EF4-FFF2-40B4-BE49-F238E27FC236}">
                <a16:creationId xmlns:a16="http://schemas.microsoft.com/office/drawing/2014/main" id="{BD4F2D4F-320B-C16F-2BA9-9B6C5BFDC3F6}"/>
              </a:ext>
            </a:extLst>
          </p:cNvPr>
          <p:cNvPicPr>
            <a:picLocks noChangeAspect="1"/>
          </p:cNvPicPr>
          <p:nvPr/>
        </p:nvPicPr>
        <p:blipFill rotWithShape="1">
          <a:blip r:embed="rId3"/>
          <a:srcRect r="32825"/>
          <a:stretch/>
        </p:blipFill>
        <p:spPr>
          <a:xfrm>
            <a:off x="382534" y="3194916"/>
            <a:ext cx="5249933" cy="3214110"/>
          </a:xfrm>
          <a:prstGeom prst="rect">
            <a:avLst/>
          </a:prstGeom>
        </p:spPr>
      </p:pic>
    </p:spTree>
    <p:extLst>
      <p:ext uri="{BB962C8B-B14F-4D97-AF65-F5344CB8AC3E}">
        <p14:creationId xmlns:p14="http://schemas.microsoft.com/office/powerpoint/2010/main" val="1062118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504857-65A4-D11A-C0F1-9B3FBB7DE641}"/>
              </a:ext>
            </a:extLst>
          </p:cNvPr>
          <p:cNvSpPr>
            <a:spLocks noGrp="1"/>
          </p:cNvSpPr>
          <p:nvPr>
            <p:ph type="title"/>
          </p:nvPr>
        </p:nvSpPr>
        <p:spPr>
          <a:xfrm>
            <a:off x="623635" y="522789"/>
            <a:ext cx="10963473" cy="589190"/>
          </a:xfrm>
        </p:spPr>
        <p:txBody>
          <a:bodyPr/>
          <a:lstStyle/>
          <a:p>
            <a:r>
              <a:rPr lang="zh-CN" altLang="en-US" dirty="0"/>
              <a:t>技术迸发期：</a:t>
            </a:r>
            <a:r>
              <a:rPr lang="en-US" altLang="zh-CN" dirty="0"/>
              <a:t>Borg</a:t>
            </a:r>
            <a:r>
              <a:rPr lang="zh-CN" altLang="en-US" dirty="0"/>
              <a:t> </a:t>
            </a:r>
            <a:r>
              <a:rPr lang="en-US" altLang="zh-CN" dirty="0"/>
              <a:t>&amp;</a:t>
            </a:r>
            <a:r>
              <a:rPr lang="zh-CN" altLang="en-US" dirty="0"/>
              <a:t> </a:t>
            </a:r>
            <a:r>
              <a:rPr lang="en-US" altLang="zh-CN" dirty="0"/>
              <a:t>K8S</a:t>
            </a:r>
            <a:endParaRPr lang="zh-CN" altLang="en-US" dirty="0"/>
          </a:p>
        </p:txBody>
      </p:sp>
      <p:sp>
        <p:nvSpPr>
          <p:cNvPr id="6" name="内容占位符 5">
            <a:extLst>
              <a:ext uri="{FF2B5EF4-FFF2-40B4-BE49-F238E27FC236}">
                <a16:creationId xmlns:a16="http://schemas.microsoft.com/office/drawing/2014/main" id="{A96BCD89-3835-11D7-75B1-725EF157C2F4}"/>
              </a:ext>
            </a:extLst>
          </p:cNvPr>
          <p:cNvSpPr>
            <a:spLocks noGrp="1"/>
          </p:cNvSpPr>
          <p:nvPr>
            <p:ph sz="half" idx="1"/>
          </p:nvPr>
        </p:nvSpPr>
        <p:spPr>
          <a:xfrm>
            <a:off x="623635" y="1246909"/>
            <a:ext cx="10963473" cy="5108171"/>
          </a:xfrm>
        </p:spPr>
        <p:txBody>
          <a:bodyPr/>
          <a:lstStyle/>
          <a:p>
            <a:r>
              <a:rPr lang="en" altLang="zh-CN" dirty="0"/>
              <a:t>GAE </a:t>
            </a:r>
            <a:r>
              <a:rPr lang="zh-CN" altLang="en-US" dirty="0"/>
              <a:t>中使用能够对 </a:t>
            </a:r>
            <a:r>
              <a:rPr lang="en" altLang="zh-CN" dirty="0"/>
              <a:t>LXC </a:t>
            </a:r>
            <a:r>
              <a:rPr lang="zh-CN" altLang="en-US" dirty="0"/>
              <a:t>进行编排和调度的工具</a:t>
            </a:r>
            <a:r>
              <a:rPr lang="en-US" altLang="zh-CN" dirty="0"/>
              <a:t> </a:t>
            </a:r>
            <a:r>
              <a:rPr lang="en" altLang="zh-CN" dirty="0"/>
              <a:t>Borg</a:t>
            </a:r>
            <a:r>
              <a:rPr lang="zh-CN" altLang="en-US" dirty="0"/>
              <a:t>。</a:t>
            </a:r>
            <a:r>
              <a:rPr lang="en" altLang="zh-CN" dirty="0"/>
              <a:t>Borg </a:t>
            </a:r>
            <a:r>
              <a:rPr lang="zh-CN" altLang="en-US" dirty="0"/>
              <a:t>通过权限管理、资源共享、性能隔离等来提高集群资源利用率。它能够支持高可用应用，并通过调度策略减少出现故障的概率，提供了任务描述语言、实时任务监控、分析工具等。如果说一个个隔离的容器是集装箱，那么 </a:t>
            </a:r>
            <a:r>
              <a:rPr lang="en" altLang="zh-CN" dirty="0"/>
              <a:t>Borg </a:t>
            </a:r>
            <a:r>
              <a:rPr lang="zh-CN" altLang="en-US" dirty="0"/>
              <a:t>可以说是最早的港口系统，而 </a:t>
            </a:r>
            <a:r>
              <a:rPr lang="en" altLang="zh-CN" dirty="0"/>
              <a:t>LXC + Borg </a:t>
            </a:r>
            <a:r>
              <a:rPr lang="zh-CN" altLang="en-US" dirty="0"/>
              <a:t>就是最早的容器编排框架。</a:t>
            </a:r>
            <a:endParaRPr lang="en-US" altLang="zh-CN" dirty="0"/>
          </a:p>
          <a:p>
            <a:r>
              <a:rPr lang="en-US" altLang="zh-CN" dirty="0"/>
              <a:t>2014 </a:t>
            </a:r>
            <a:r>
              <a:rPr lang="zh-CN" altLang="en-US" dirty="0"/>
              <a:t>年 </a:t>
            </a:r>
            <a:r>
              <a:rPr lang="en" altLang="zh-CN" dirty="0"/>
              <a:t>Google </a:t>
            </a:r>
            <a:r>
              <a:rPr lang="zh-CN" altLang="en-US" dirty="0"/>
              <a:t>基于 </a:t>
            </a:r>
            <a:r>
              <a:rPr lang="en" altLang="zh-CN" dirty="0"/>
              <a:t>Borg </a:t>
            </a:r>
            <a:r>
              <a:rPr lang="zh-CN" altLang="en-US" dirty="0"/>
              <a:t>创建开源项目 </a:t>
            </a:r>
            <a:r>
              <a:rPr lang="en" altLang="zh-CN" dirty="0"/>
              <a:t>Kubernetes</a:t>
            </a:r>
            <a:r>
              <a:rPr lang="zh-CN" altLang="en" dirty="0"/>
              <a:t>，</a:t>
            </a:r>
            <a:r>
              <a:rPr lang="zh-CN" altLang="en-US" dirty="0"/>
              <a:t>用于解决大规模集群容器部署、运行、管理等问题。</a:t>
            </a:r>
            <a:r>
              <a:rPr lang="en" altLang="zh-CN" dirty="0"/>
              <a:t>Kubernetes </a:t>
            </a:r>
            <a:r>
              <a:rPr lang="zh-CN" altLang="en-US" dirty="0"/>
              <a:t>在容器基础上增加一层 </a:t>
            </a:r>
            <a:r>
              <a:rPr lang="en" altLang="zh-CN" dirty="0"/>
              <a:t>Pod</a:t>
            </a:r>
            <a:r>
              <a:rPr lang="zh-CN" altLang="en" dirty="0"/>
              <a:t>，</a:t>
            </a:r>
            <a:r>
              <a:rPr lang="zh-CN" altLang="en-US" dirty="0"/>
              <a:t>更好地利用容器进行应用功能模块切分。</a:t>
            </a:r>
          </a:p>
        </p:txBody>
      </p:sp>
      <p:sp>
        <p:nvSpPr>
          <p:cNvPr id="14" name="AutoShape 4" descr="Google App Engine Documentation App Engine Documentation Google Cloud Platform">
            <a:extLst>
              <a:ext uri="{FF2B5EF4-FFF2-40B4-BE49-F238E27FC236}">
                <a16:creationId xmlns:a16="http://schemas.microsoft.com/office/drawing/2014/main" id="{88E322A6-85F7-CEED-33DA-A9E37D1F27C8}"/>
              </a:ext>
            </a:extLst>
          </p:cNvPr>
          <p:cNvSpPr>
            <a:spLocks noChangeAspect="1" noChangeArrowheads="1"/>
          </p:cNvSpPr>
          <p:nvPr/>
        </p:nvSpPr>
        <p:spPr bwMode="auto">
          <a:xfrm>
            <a:off x="594518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44364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a:extLst>
              <a:ext uri="{FF2B5EF4-FFF2-40B4-BE49-F238E27FC236}">
                <a16:creationId xmlns:a16="http://schemas.microsoft.com/office/drawing/2014/main" id="{81531EDA-445F-9DF0-568F-FD352B9AA142}"/>
              </a:ext>
            </a:extLst>
          </p:cNvPr>
          <p:cNvSpPr>
            <a:spLocks noGrp="1"/>
          </p:cNvSpPr>
          <p:nvPr>
            <p:ph type="title"/>
          </p:nvPr>
        </p:nvSpPr>
        <p:spPr/>
        <p:txBody>
          <a:bodyPr/>
          <a:lstStyle/>
          <a:p>
            <a:r>
              <a:rPr lang="zh-CN" altLang="en-US" dirty="0"/>
              <a:t>技术迸发期：联盟和组织的成立规范</a:t>
            </a:r>
          </a:p>
        </p:txBody>
      </p:sp>
      <p:sp>
        <p:nvSpPr>
          <p:cNvPr id="6" name="内容占位符 5">
            <a:extLst>
              <a:ext uri="{FF2B5EF4-FFF2-40B4-BE49-F238E27FC236}">
                <a16:creationId xmlns:a16="http://schemas.microsoft.com/office/drawing/2014/main" id="{43AF24C9-4A61-B765-C81C-1C0306B8EB92}"/>
              </a:ext>
            </a:extLst>
          </p:cNvPr>
          <p:cNvSpPr>
            <a:spLocks noGrp="1"/>
          </p:cNvSpPr>
          <p:nvPr>
            <p:ph sz="half" idx="1"/>
          </p:nvPr>
        </p:nvSpPr>
        <p:spPr>
          <a:xfrm>
            <a:off x="623635" y="1246909"/>
            <a:ext cx="10963473" cy="5108171"/>
          </a:xfrm>
        </p:spPr>
        <p:txBody>
          <a:bodyPr/>
          <a:lstStyle/>
          <a:p>
            <a:r>
              <a:rPr lang="en-US" altLang="zh-CN" dirty="0"/>
              <a:t>2015 </a:t>
            </a:r>
            <a:r>
              <a:rPr lang="zh-CN" altLang="en-US" dirty="0"/>
              <a:t>年 </a:t>
            </a:r>
            <a:r>
              <a:rPr lang="en-US" altLang="zh-CN" dirty="0"/>
              <a:t>6 </a:t>
            </a:r>
            <a:r>
              <a:rPr lang="zh-CN" altLang="en-US" dirty="0"/>
              <a:t>月，</a:t>
            </a:r>
            <a:r>
              <a:rPr lang="en" altLang="zh-CN" dirty="0"/>
              <a:t>Docker </a:t>
            </a:r>
            <a:r>
              <a:rPr lang="zh-CN" altLang="en-US" dirty="0"/>
              <a:t>带头成立 </a:t>
            </a:r>
            <a:r>
              <a:rPr lang="en" altLang="zh-CN" dirty="0"/>
              <a:t>OCI</a:t>
            </a:r>
            <a:r>
              <a:rPr lang="zh-CN" altLang="en" dirty="0"/>
              <a:t>，</a:t>
            </a:r>
            <a:r>
              <a:rPr lang="zh-CN" altLang="en-US" dirty="0"/>
              <a:t>制定并维护容器镜像格式和容器运行时的正式规范（</a:t>
            </a:r>
            <a:r>
              <a:rPr lang="en" altLang="zh-CN" dirty="0"/>
              <a:t>OCI Specifications</a:t>
            </a:r>
            <a:r>
              <a:rPr lang="zh-CN" altLang="en" dirty="0"/>
              <a:t>）</a:t>
            </a:r>
            <a:endParaRPr lang="en-US" altLang="zh-CN" dirty="0"/>
          </a:p>
          <a:p>
            <a:r>
              <a:rPr lang="en-US" altLang="zh-CN" dirty="0"/>
              <a:t>2015 </a:t>
            </a:r>
            <a:r>
              <a:rPr lang="zh-CN" altLang="en-US" dirty="0"/>
              <a:t>年 </a:t>
            </a:r>
            <a:r>
              <a:rPr lang="en-US" altLang="zh-CN" dirty="0"/>
              <a:t>7</a:t>
            </a:r>
            <a:r>
              <a:rPr lang="zh-CN" altLang="en-US" dirty="0"/>
              <a:t> 月，</a:t>
            </a:r>
            <a:r>
              <a:rPr lang="en" altLang="zh-CN" dirty="0"/>
              <a:t>Google </a:t>
            </a:r>
            <a:r>
              <a:rPr lang="zh-CN" altLang="en-US" dirty="0"/>
              <a:t>成立 </a:t>
            </a:r>
            <a:r>
              <a:rPr lang="en" altLang="zh-CN" dirty="0"/>
              <a:t>Cloud Native Computing Foundation</a:t>
            </a:r>
            <a:r>
              <a:rPr lang="zh-CN" altLang="en" dirty="0"/>
              <a:t>（</a:t>
            </a:r>
            <a:r>
              <a:rPr lang="en" altLang="zh-CN" dirty="0"/>
              <a:t>CNCF</a:t>
            </a:r>
            <a:r>
              <a:rPr lang="zh-CN" altLang="en" dirty="0"/>
              <a:t>）</a:t>
            </a:r>
            <a:r>
              <a:rPr lang="zh-CN" altLang="en-US" dirty="0"/>
              <a:t>构建云原生计算：围绕着微服务、容器和应用动态调度的、以基础设施为中心的架构。</a:t>
            </a:r>
          </a:p>
        </p:txBody>
      </p:sp>
      <p:pic>
        <p:nvPicPr>
          <p:cNvPr id="9220" name="Picture 4" descr="Demystifying containers - part II: container runtimes | CNCF">
            <a:extLst>
              <a:ext uri="{FF2B5EF4-FFF2-40B4-BE49-F238E27FC236}">
                <a16:creationId xmlns:a16="http://schemas.microsoft.com/office/drawing/2014/main" id="{5226682C-BDEA-DF76-C7B4-8630F6DD48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87" t="12849" r="13699" b="14203"/>
          <a:stretch/>
        </p:blipFill>
        <p:spPr bwMode="auto">
          <a:xfrm>
            <a:off x="2946796" y="3366320"/>
            <a:ext cx="6303169" cy="298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4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937AC7B-A06D-BA3C-50F9-BFE17A0F07C8}"/>
              </a:ext>
            </a:extLst>
          </p:cNvPr>
          <p:cNvSpPr>
            <a:spLocks noGrp="1"/>
          </p:cNvSpPr>
          <p:nvPr>
            <p:ph type="title"/>
          </p:nvPr>
        </p:nvSpPr>
        <p:spPr>
          <a:xfrm>
            <a:off x="623635" y="522789"/>
            <a:ext cx="10963473" cy="589190"/>
          </a:xfrm>
        </p:spPr>
        <p:txBody>
          <a:bodyPr/>
          <a:lstStyle/>
          <a:p>
            <a:r>
              <a:rPr lang="zh-CN" altLang="en-US" dirty="0"/>
              <a:t>商用探索期：云原生雏形</a:t>
            </a:r>
          </a:p>
        </p:txBody>
      </p:sp>
      <p:sp>
        <p:nvSpPr>
          <p:cNvPr id="6" name="内容占位符 5">
            <a:extLst>
              <a:ext uri="{FF2B5EF4-FFF2-40B4-BE49-F238E27FC236}">
                <a16:creationId xmlns:a16="http://schemas.microsoft.com/office/drawing/2014/main" id="{884A9570-92BA-C838-C505-F9E67241FAE2}"/>
              </a:ext>
            </a:extLst>
          </p:cNvPr>
          <p:cNvSpPr>
            <a:spLocks noGrp="1"/>
          </p:cNvSpPr>
          <p:nvPr>
            <p:ph sz="half" idx="1"/>
          </p:nvPr>
        </p:nvSpPr>
        <p:spPr>
          <a:xfrm>
            <a:off x="623635" y="1246909"/>
            <a:ext cx="10963473" cy="5108171"/>
          </a:xfrm>
        </p:spPr>
        <p:txBody>
          <a:bodyPr/>
          <a:lstStyle/>
          <a:p>
            <a:r>
              <a:rPr lang="zh-CN" altLang="en-US" dirty="0"/>
              <a:t>从 </a:t>
            </a:r>
            <a:r>
              <a:rPr lang="en-US" altLang="zh-CN" dirty="0"/>
              <a:t>2017 </a:t>
            </a:r>
            <a:r>
              <a:rPr lang="zh-CN" altLang="en-US" dirty="0"/>
              <a:t>年开始，各大云厂商开始试水容器服务及进步的云原生服务。从目前的商业形态看，容器相关的公共云服务大致可以划分为</a:t>
            </a:r>
            <a:r>
              <a:rPr lang="en-US" altLang="zh-CN" dirty="0"/>
              <a:t>2</a:t>
            </a:r>
            <a:r>
              <a:rPr lang="zh-CN" altLang="en-US" dirty="0"/>
              <a:t>种形态：</a:t>
            </a:r>
            <a:endParaRPr lang="en-US" altLang="zh-CN" dirty="0"/>
          </a:p>
          <a:p>
            <a:pPr lvl="1"/>
            <a:r>
              <a:rPr lang="en" altLang="zh-CN" dirty="0">
                <a:solidFill>
                  <a:srgbClr val="66BA36"/>
                </a:solidFill>
              </a:rPr>
              <a:t>Kubernetes </a:t>
            </a:r>
            <a:r>
              <a:rPr lang="zh-CN" altLang="en-US" dirty="0">
                <a:solidFill>
                  <a:srgbClr val="66BA36"/>
                </a:solidFill>
              </a:rPr>
              <a:t>容器编排服务：</a:t>
            </a:r>
            <a:r>
              <a:rPr lang="zh-CN" altLang="en-US" dirty="0"/>
              <a:t>随着 </a:t>
            </a:r>
            <a:r>
              <a:rPr lang="en-US" altLang="zh-CN" dirty="0"/>
              <a:t>2017 </a:t>
            </a:r>
            <a:r>
              <a:rPr lang="zh-CN" altLang="en-US" dirty="0"/>
              <a:t>年各大厂在 </a:t>
            </a:r>
            <a:r>
              <a:rPr lang="en" altLang="zh-CN" dirty="0"/>
              <a:t>CNCF </a:t>
            </a:r>
            <a:r>
              <a:rPr lang="zh-CN" altLang="en-US" dirty="0"/>
              <a:t>达成 </a:t>
            </a:r>
            <a:r>
              <a:rPr lang="en" altLang="zh-CN" dirty="0"/>
              <a:t>Kubernetes </a:t>
            </a:r>
            <a:r>
              <a:rPr lang="zh-CN" altLang="en-US" dirty="0"/>
              <a:t>兼容性认证流程，</a:t>
            </a:r>
            <a:r>
              <a:rPr lang="en" altLang="zh-CN" dirty="0"/>
              <a:t>Kubernetes </a:t>
            </a:r>
            <a:r>
              <a:rPr lang="zh-CN" altLang="en-US" dirty="0"/>
              <a:t>编排服务市场迎来大爆发，到 </a:t>
            </a:r>
            <a:r>
              <a:rPr lang="en-US" altLang="zh-CN" dirty="0"/>
              <a:t>2018 </a:t>
            </a:r>
            <a:r>
              <a:rPr lang="zh-CN" altLang="en-US" dirty="0"/>
              <a:t>年各大云厂商 </a:t>
            </a:r>
            <a:r>
              <a:rPr lang="en" altLang="zh-CN" dirty="0"/>
              <a:t>K8s </a:t>
            </a:r>
            <a:r>
              <a:rPr lang="zh-CN" altLang="en-US" dirty="0"/>
              <a:t>容器编排服务几乎全兼容。 </a:t>
            </a:r>
            <a:endParaRPr lang="en-US" altLang="zh-CN" dirty="0"/>
          </a:p>
          <a:p>
            <a:pPr lvl="1"/>
            <a:r>
              <a:rPr lang="en" altLang="zh-CN" dirty="0">
                <a:solidFill>
                  <a:srgbClr val="66BA36"/>
                </a:solidFill>
              </a:rPr>
              <a:t>Serverless </a:t>
            </a:r>
            <a:r>
              <a:rPr lang="zh-CN" altLang="en-US" dirty="0">
                <a:solidFill>
                  <a:srgbClr val="66BA36"/>
                </a:solidFill>
              </a:rPr>
              <a:t>容器实例服务：</a:t>
            </a:r>
            <a:r>
              <a:rPr lang="en-US" altLang="zh-CN" dirty="0"/>
              <a:t>2017 </a:t>
            </a:r>
            <a:r>
              <a:rPr lang="zh-CN" altLang="en-US" dirty="0"/>
              <a:t>年开始，行业开始试水 </a:t>
            </a:r>
            <a:r>
              <a:rPr lang="en" altLang="zh-CN" dirty="0"/>
              <a:t>Serverless </a:t>
            </a:r>
            <a:r>
              <a:rPr lang="zh-CN" altLang="en-US" dirty="0"/>
              <a:t>容器实例服务，把用户从维护容器基础设施的繁重任务中解放出来从而聚焦业务本身。</a:t>
            </a:r>
            <a:r>
              <a:rPr lang="en" altLang="zh-CN" dirty="0"/>
              <a:t> Serverless </a:t>
            </a:r>
            <a:r>
              <a:rPr lang="zh-CN" altLang="en-US" dirty="0"/>
              <a:t>容器实例服务受到市场的欢迎，客户群体日益扩大。</a:t>
            </a:r>
          </a:p>
        </p:txBody>
      </p:sp>
    </p:spTree>
    <p:extLst>
      <p:ext uri="{BB962C8B-B14F-4D97-AF65-F5344CB8AC3E}">
        <p14:creationId xmlns:p14="http://schemas.microsoft.com/office/powerpoint/2010/main" val="185792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937AC7B-A06D-BA3C-50F9-BFE17A0F07C8}"/>
              </a:ext>
            </a:extLst>
          </p:cNvPr>
          <p:cNvSpPr>
            <a:spLocks noGrp="1"/>
          </p:cNvSpPr>
          <p:nvPr>
            <p:ph type="title"/>
          </p:nvPr>
        </p:nvSpPr>
        <p:spPr>
          <a:xfrm>
            <a:off x="623635" y="522789"/>
            <a:ext cx="10963473" cy="589190"/>
          </a:xfrm>
        </p:spPr>
        <p:txBody>
          <a:bodyPr/>
          <a:lstStyle/>
          <a:p>
            <a:r>
              <a:rPr lang="zh-CN" altLang="en-US" dirty="0"/>
              <a:t>商用探索期：云原生雏形</a:t>
            </a:r>
          </a:p>
        </p:txBody>
      </p:sp>
      <p:sp>
        <p:nvSpPr>
          <p:cNvPr id="6" name="内容占位符 5">
            <a:extLst>
              <a:ext uri="{FF2B5EF4-FFF2-40B4-BE49-F238E27FC236}">
                <a16:creationId xmlns:a16="http://schemas.microsoft.com/office/drawing/2014/main" id="{884A9570-92BA-C838-C505-F9E67241FAE2}"/>
              </a:ext>
            </a:extLst>
          </p:cNvPr>
          <p:cNvSpPr>
            <a:spLocks noGrp="1"/>
          </p:cNvSpPr>
          <p:nvPr>
            <p:ph sz="half" idx="1"/>
          </p:nvPr>
        </p:nvSpPr>
        <p:spPr>
          <a:xfrm>
            <a:off x="623635" y="1246909"/>
            <a:ext cx="10963473" cy="5108171"/>
          </a:xfrm>
        </p:spPr>
        <p:txBody>
          <a:bodyPr/>
          <a:lstStyle/>
          <a:p>
            <a:r>
              <a:rPr lang="en" altLang="zh-CN" dirty="0">
                <a:solidFill>
                  <a:srgbClr val="66BA36"/>
                </a:solidFill>
              </a:rPr>
              <a:t>Kubernetes </a:t>
            </a:r>
            <a:r>
              <a:rPr lang="zh-CN" altLang="en-US" dirty="0">
                <a:solidFill>
                  <a:srgbClr val="66BA36"/>
                </a:solidFill>
              </a:rPr>
              <a:t>容器编排服务：</a:t>
            </a:r>
            <a:r>
              <a:rPr lang="zh-CN" altLang="en-US" dirty="0"/>
              <a:t>利用 </a:t>
            </a:r>
            <a:r>
              <a:rPr lang="en" altLang="zh-CN" dirty="0"/>
              <a:t>IaaS </a:t>
            </a:r>
            <a:r>
              <a:rPr lang="zh-CN" altLang="en-US" dirty="0"/>
              <a:t>系统生成 </a:t>
            </a:r>
            <a:r>
              <a:rPr lang="en" altLang="zh-CN" dirty="0"/>
              <a:t>VM</a:t>
            </a:r>
            <a:r>
              <a:rPr lang="zh-CN" altLang="en" dirty="0"/>
              <a:t>，</a:t>
            </a:r>
            <a:r>
              <a:rPr lang="zh-CN" altLang="en-US" dirty="0"/>
              <a:t>然后在 </a:t>
            </a:r>
            <a:r>
              <a:rPr lang="en" altLang="zh-CN" dirty="0"/>
              <a:t>VM </a:t>
            </a:r>
            <a:r>
              <a:rPr lang="zh-CN" altLang="en-US" dirty="0"/>
              <a:t>里面部署 </a:t>
            </a:r>
            <a:r>
              <a:rPr lang="en" altLang="zh-CN" dirty="0" err="1"/>
              <a:t>kubelet</a:t>
            </a:r>
            <a:r>
              <a:rPr lang="zh-CN" altLang="en" dirty="0"/>
              <a:t>、</a:t>
            </a:r>
            <a:r>
              <a:rPr lang="en" altLang="zh-CN" dirty="0"/>
              <a:t>docker</a:t>
            </a:r>
            <a:r>
              <a:rPr lang="zh-CN" altLang="en" dirty="0"/>
              <a:t>、</a:t>
            </a:r>
            <a:r>
              <a:rPr lang="en" altLang="zh-CN" dirty="0" err="1"/>
              <a:t>containerd</a:t>
            </a:r>
            <a:r>
              <a:rPr lang="zh-CN" altLang="en-US" dirty="0"/>
              <a:t> 等容器服务组件。一个 </a:t>
            </a:r>
            <a:r>
              <a:rPr lang="en" altLang="zh-CN" dirty="0"/>
              <a:t>VM </a:t>
            </a:r>
            <a:r>
              <a:rPr lang="zh-CN" altLang="en-US" dirty="0"/>
              <a:t>可以承载同一个用户多个容器 </a:t>
            </a:r>
            <a:r>
              <a:rPr lang="en-US" altLang="zh-CN" dirty="0"/>
              <a:t>/ </a:t>
            </a:r>
            <a:r>
              <a:rPr lang="en" altLang="zh-CN" dirty="0"/>
              <a:t>Pod </a:t>
            </a:r>
            <a:r>
              <a:rPr lang="zh-CN" altLang="en-US" dirty="0"/>
              <a:t>实例。</a:t>
            </a:r>
            <a:endParaRPr lang="en-US" altLang="zh-CN" dirty="0"/>
          </a:p>
          <a:p>
            <a:r>
              <a:rPr lang="en" altLang="zh-CN" dirty="0">
                <a:solidFill>
                  <a:srgbClr val="66BA36"/>
                </a:solidFill>
              </a:rPr>
              <a:t>Serverless </a:t>
            </a:r>
            <a:r>
              <a:rPr lang="zh-CN" altLang="en-US" dirty="0">
                <a:solidFill>
                  <a:srgbClr val="66BA36"/>
                </a:solidFill>
              </a:rPr>
              <a:t>容器实例服务：</a:t>
            </a:r>
            <a:r>
              <a:rPr lang="zh-CN" altLang="en-US" dirty="0"/>
              <a:t>一个 </a:t>
            </a:r>
            <a:r>
              <a:rPr lang="en" altLang="zh-CN" dirty="0"/>
              <a:t>VM </a:t>
            </a:r>
            <a:r>
              <a:rPr lang="zh-CN" altLang="en-US" dirty="0"/>
              <a:t>里只部署一个容器 </a:t>
            </a:r>
            <a:r>
              <a:rPr lang="en-US" altLang="zh-CN" dirty="0"/>
              <a:t>/ </a:t>
            </a:r>
            <a:r>
              <a:rPr lang="en" altLang="zh-CN" dirty="0"/>
              <a:t>Pod </a:t>
            </a:r>
            <a:r>
              <a:rPr lang="zh-CN" altLang="en-US" dirty="0"/>
              <a:t>实例，从而实现 </a:t>
            </a:r>
            <a:r>
              <a:rPr lang="en" altLang="zh-CN" dirty="0"/>
              <a:t>Serverless</a:t>
            </a:r>
            <a:r>
              <a:rPr lang="zh-CN" altLang="en" dirty="0"/>
              <a:t>。</a:t>
            </a:r>
            <a:endParaRPr lang="zh-CN" altLang="en-US" dirty="0"/>
          </a:p>
        </p:txBody>
      </p:sp>
      <p:pic>
        <p:nvPicPr>
          <p:cNvPr id="10242" name="Picture 2">
            <a:extLst>
              <a:ext uri="{FF2B5EF4-FFF2-40B4-BE49-F238E27FC236}">
                <a16:creationId xmlns:a16="http://schemas.microsoft.com/office/drawing/2014/main" id="{26A06EA0-F067-2005-B8E5-F74E48D4C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320" y="2942682"/>
            <a:ext cx="9678121" cy="354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970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latin typeface="微软雅黑" panose="020B0503020204020204" pitchFamily="34" charset="-122"/>
              </a:rPr>
              <a:t>总结与思考</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val="1920713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1D9D0AB4-ACC6-65A7-99CC-78C6291E7FD2}"/>
              </a:ext>
            </a:extLst>
          </p:cNvPr>
          <p:cNvSpPr>
            <a:spLocks noGrp="1"/>
          </p:cNvSpPr>
          <p:nvPr>
            <p:ph type="title"/>
          </p:nvPr>
        </p:nvSpPr>
        <p:spPr>
          <a:xfrm>
            <a:off x="623635" y="522789"/>
            <a:ext cx="10963473" cy="589190"/>
          </a:xfrm>
        </p:spPr>
        <p:txBody>
          <a:bodyPr/>
          <a:lstStyle/>
          <a:p>
            <a:r>
              <a:rPr lang="zh-CN" altLang="en-US" dirty="0"/>
              <a:t>虚拟机 </a:t>
            </a:r>
            <a:r>
              <a:rPr lang="en-US" altLang="zh-CN" dirty="0"/>
              <a:t>vs</a:t>
            </a:r>
            <a:r>
              <a:rPr lang="zh-CN" altLang="en-US" dirty="0"/>
              <a:t> 容器</a:t>
            </a:r>
          </a:p>
        </p:txBody>
      </p:sp>
      <p:sp>
        <p:nvSpPr>
          <p:cNvPr id="3" name="内容占位符 2">
            <a:extLst>
              <a:ext uri="{FF2B5EF4-FFF2-40B4-BE49-F238E27FC236}">
                <a16:creationId xmlns:a16="http://schemas.microsoft.com/office/drawing/2014/main" id="{FDA4E1C2-FA3E-2D7D-2A70-7AB2459637DE}"/>
              </a:ext>
            </a:extLst>
          </p:cNvPr>
          <p:cNvSpPr>
            <a:spLocks noGrp="1"/>
          </p:cNvSpPr>
          <p:nvPr>
            <p:ph sz="half" idx="1"/>
          </p:nvPr>
        </p:nvSpPr>
        <p:spPr>
          <a:xfrm>
            <a:off x="623635" y="1246909"/>
            <a:ext cx="10963473" cy="5108171"/>
          </a:xfrm>
        </p:spPr>
        <p:txBody>
          <a:bodyPr/>
          <a:lstStyle/>
          <a:p>
            <a:r>
              <a:rPr lang="zh-CN" altLang="en-US" dirty="0"/>
              <a:t>容器和虚拟机是非常相似资源虚拟化技术。虚拟化是一个过程，在这个过程中，</a:t>
            </a:r>
            <a:r>
              <a:rPr lang="en" altLang="zh-CN" dirty="0"/>
              <a:t>RAM</a:t>
            </a:r>
            <a:r>
              <a:rPr lang="zh-CN" altLang="en" dirty="0"/>
              <a:t>、</a:t>
            </a:r>
            <a:r>
              <a:rPr lang="en" altLang="zh-CN" dirty="0"/>
              <a:t>CPU</a:t>
            </a:r>
            <a:r>
              <a:rPr lang="zh-CN" altLang="en" dirty="0"/>
              <a:t>、</a:t>
            </a:r>
            <a:r>
              <a:rPr lang="zh-CN" altLang="en-US" dirty="0"/>
              <a:t>磁盘或网络等系统单一资源可以虚拟化并表示为多个资源。主要区别在于虚拟机将整个计算机虚拟化到硬件层，而容器只虚拟化操作系统级别以上的软件层。</a:t>
            </a:r>
            <a:br>
              <a:rPr lang="zh-CN" altLang="en-US" dirty="0"/>
            </a:br>
            <a:endParaRPr lang="zh-CN" altLang="en-US" dirty="0"/>
          </a:p>
        </p:txBody>
      </p:sp>
      <p:pic>
        <p:nvPicPr>
          <p:cNvPr id="14338" name="Picture 2" descr="显示虚拟机和容器之间差异的容器。">
            <a:extLst>
              <a:ext uri="{FF2B5EF4-FFF2-40B4-BE49-F238E27FC236}">
                <a16:creationId xmlns:a16="http://schemas.microsoft.com/office/drawing/2014/main" id="{5ECF04CB-DBF8-88CB-7CBF-D734FD068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663" y="3587590"/>
            <a:ext cx="7922635" cy="274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85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r>
              <a:rPr lang="en" altLang="zh-CN" dirty="0">
                <a:hlinkClick r:id="rId2"/>
              </a:rPr>
              <a:t>https://zhuanlan.zhihu.com/p/266180037</a:t>
            </a:r>
            <a:endParaRPr lang="en" altLang="zh-CN" dirty="0"/>
          </a:p>
          <a:p>
            <a:r>
              <a:rPr lang="en" altLang="zh-CN" dirty="0">
                <a:hlinkClick r:id="rId3"/>
              </a:rPr>
              <a:t>https://www.thebyte.com.cn/architecture/history.html</a:t>
            </a:r>
            <a:endParaRPr lang="en" altLang="zh-CN" dirty="0"/>
          </a:p>
          <a:p>
            <a:r>
              <a:rPr lang="en-US" altLang="zh-CN" dirty="0">
                <a:hlinkClick r:id="rId4"/>
              </a:rPr>
              <a:t>https://www.thebyte.com.cn/architecture/define-cloud-native.html</a:t>
            </a:r>
            <a:endParaRPr lang="en-US" altLang="zh-CN" dirty="0"/>
          </a:p>
          <a:p>
            <a:r>
              <a:rPr lang="en-US" altLang="zh-CN" dirty="0">
                <a:hlinkClick r:id="rId5"/>
              </a:rPr>
              <a:t>https://zhuanlan.zhihu.com/p/358548091</a:t>
            </a:r>
            <a:endParaRPr lang="en-US" altLang="zh-CN" dirty="0"/>
          </a:p>
          <a:p>
            <a:r>
              <a:rPr lang="en-US" altLang="zh-CN" dirty="0">
                <a:hlinkClick r:id="rId6"/>
              </a:rPr>
              <a:t>https://zhuanlan.zhihu.com/p/441287815</a:t>
            </a:r>
            <a:endParaRPr lang="en-US" altLang="zh-CN" dirty="0"/>
          </a:p>
          <a:p>
            <a:r>
              <a:rPr lang="en-US" altLang="zh-CN" dirty="0">
                <a:hlinkClick r:id="rId7"/>
              </a:rPr>
              <a:t>https://ctf-wiki.org/pwn/virtualization/basic-knowledge/basic-knowledge/</a:t>
            </a:r>
            <a:endParaRPr lang="en-US" altLang="zh-CN" dirty="0"/>
          </a:p>
          <a:p>
            <a:endParaRPr lang="en-US" altLang="zh-CN" dirty="0"/>
          </a:p>
          <a:p>
            <a:endParaRPr lang="en" altLang="zh-CN" dirty="0"/>
          </a:p>
          <a:p>
            <a:endParaRPr lang="en" altLang="zh-CN" dirty="0"/>
          </a:p>
          <a:p>
            <a:endParaRPr lang="en" altLang="zh-CN" sz="1400" dirty="0"/>
          </a:p>
          <a:p>
            <a:pPr marL="0" indent="0">
              <a:buNone/>
            </a:pPr>
            <a:r>
              <a:rPr lang="en" altLang="zh-CN" sz="2400" dirty="0">
                <a:solidFill>
                  <a:srgbClr val="374153"/>
                </a:solidFill>
              </a:rPr>
              <a:t>PPT </a:t>
            </a:r>
            <a:r>
              <a:rPr lang="zh-CN" altLang="en" sz="2400" dirty="0">
                <a:solidFill>
                  <a:srgbClr val="374153"/>
                </a:solidFill>
              </a:rPr>
              <a:t>开源</a:t>
            </a:r>
            <a:r>
              <a:rPr lang="zh-CN" altLang="en-US" sz="2400" dirty="0">
                <a:solidFill>
                  <a:srgbClr val="374153"/>
                </a:solidFill>
              </a:rPr>
              <a:t>在：</a:t>
            </a:r>
            <a:r>
              <a:rPr lang="en" altLang="zh-CN" sz="2400" dirty="0">
                <a:solidFill>
                  <a:srgbClr val="C00000"/>
                </a:solidFill>
                <a:hlinkClick r:id="rId8">
                  <a:extLst>
                    <a:ext uri="{A12FA001-AC4F-418D-AE19-62706E023703}">
                      <ahyp:hlinkClr xmlns:ahyp="http://schemas.microsoft.com/office/drawing/2018/hyperlinkcolor" val="tx"/>
                    </a:ext>
                  </a:extLst>
                </a:hlinkClick>
              </a:rPr>
              <a:t>https://github.com/Infrasys-AI/AIInfra</a:t>
            </a:r>
            <a:endParaRPr lang="en" altLang="zh-CN" sz="2400" dirty="0">
              <a:solidFill>
                <a:srgbClr val="C00000"/>
              </a:solidFill>
            </a:endParaRPr>
          </a:p>
          <a:p>
            <a:endParaRPr lang="en" altLang="zh-CN" sz="1800"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a:t>
            </a:r>
            <a:endParaRPr lang="zh-CN" altLang="en-US" dirty="0"/>
          </a:p>
        </p:txBody>
      </p:sp>
      <p:pic>
        <p:nvPicPr>
          <p:cNvPr id="4" name="图片 3">
            <a:extLst>
              <a:ext uri="{FF2B5EF4-FFF2-40B4-BE49-F238E27FC236}">
                <a16:creationId xmlns:a16="http://schemas.microsoft.com/office/drawing/2014/main" id="{679AE44D-B1D1-FE66-1EC0-D72F8638D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780" y="1200579"/>
            <a:ext cx="9691202" cy="51081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nchor="ctr"/>
          <a:lstStyle/>
          <a:p>
            <a:pPr marL="753456" lvl="1" indent="-514350">
              <a:buFont typeface="+mj-lt"/>
              <a:buAutoNum type="arabicPeriod"/>
            </a:pPr>
            <a:r>
              <a:rPr lang="zh-CN" altLang="en-US" sz="2400" dirty="0"/>
              <a:t>虚拟化技术基本原理</a:t>
            </a:r>
            <a:endParaRPr lang="en-US" altLang="zh-CN" sz="2400" dirty="0"/>
          </a:p>
          <a:p>
            <a:pPr marL="753456" lvl="1" indent="-514350">
              <a:buFont typeface="+mj-lt"/>
              <a:buAutoNum type="arabicPeriod"/>
            </a:pPr>
            <a:r>
              <a:rPr lang="zh-CN" altLang="en-US" sz="2400" dirty="0"/>
              <a:t>容器技术的兴起</a:t>
            </a:r>
            <a:endParaRPr lang="en-US" altLang="zh-CN" sz="2400" dirty="0"/>
          </a:p>
          <a:p>
            <a:pPr marL="753456" lvl="1" indent="-514350">
              <a:buFont typeface="+mj-lt"/>
              <a:buAutoNum type="arabicPeriod"/>
            </a:pPr>
            <a:r>
              <a:rPr lang="zh-CN" altLang="en-US" sz="2400" dirty="0"/>
              <a:t>容器的发展历程</a:t>
            </a:r>
            <a:endParaRPr lang="en-US" altLang="zh-CN" sz="2400" dirty="0"/>
          </a:p>
          <a:p>
            <a:pPr marL="753456" lvl="1" indent="-514350">
              <a:buFont typeface="+mj-lt"/>
              <a:buAutoNum type="arabicPeriod"/>
            </a:pPr>
            <a:endParaRPr lang="en-US" altLang="zh-CN" sz="2400" dirty="0"/>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pPr marL="0" lvl="1" indent="0" algn="ctr">
              <a:lnSpc>
                <a:spcPct val="100000"/>
              </a:lnSpc>
              <a:buSzPct val="110000"/>
              <a:buNone/>
            </a:pPr>
            <a:r>
              <a:rPr lang="zh-CN" altLang="en-US" sz="9600" b="1" dirty="0">
                <a:solidFill>
                  <a:schemeClr val="bg1"/>
                </a:solidFill>
                <a:latin typeface="Lexend" pitchFamily="2" charset="0"/>
                <a:cs typeface="Futura-Medium" panose="020B0602020204020303" pitchFamily="34" charset="-79"/>
              </a:rPr>
              <a:t>虚拟化基本介绍</a:t>
            </a:r>
            <a:endParaRPr lang="en-US" altLang="zh-CN" sz="9600" b="1" dirty="0">
              <a:solidFill>
                <a:schemeClr val="bg1"/>
              </a:solidFill>
              <a:latin typeface="Lexend" pitchFamily="2" charset="0"/>
              <a:cs typeface="Futura-Medium" panose="020B0602020204020303" pitchFamily="34" charset="-79"/>
            </a:endParaRPr>
          </a:p>
        </p:txBody>
      </p:sp>
    </p:spTree>
    <p:extLst>
      <p:ext uri="{BB962C8B-B14F-4D97-AF65-F5344CB8AC3E}">
        <p14:creationId xmlns:p14="http://schemas.microsoft.com/office/powerpoint/2010/main" val="3084160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F1ED896-CD5A-0282-7AE1-50FFC00D55D7}"/>
              </a:ext>
            </a:extLst>
          </p:cNvPr>
          <p:cNvSpPr>
            <a:spLocks noGrp="1"/>
          </p:cNvSpPr>
          <p:nvPr>
            <p:ph type="title"/>
          </p:nvPr>
        </p:nvSpPr>
        <p:spPr>
          <a:xfrm>
            <a:off x="623635" y="522789"/>
            <a:ext cx="10963473" cy="589190"/>
          </a:xfrm>
        </p:spPr>
        <p:txBody>
          <a:bodyPr/>
          <a:lstStyle/>
          <a:p>
            <a:r>
              <a:rPr lang="zh-CN" altLang="en-US" dirty="0"/>
              <a:t>虚拟机 </a:t>
            </a:r>
            <a:r>
              <a:rPr lang="en" altLang="zh-CN" dirty="0"/>
              <a:t>Virtual Machine, VM</a:t>
            </a:r>
            <a:endParaRPr lang="zh-CN" altLang="en-US" dirty="0"/>
          </a:p>
        </p:txBody>
      </p:sp>
      <p:sp>
        <p:nvSpPr>
          <p:cNvPr id="4" name="内容占位符 3">
            <a:extLst>
              <a:ext uri="{FF2B5EF4-FFF2-40B4-BE49-F238E27FC236}">
                <a16:creationId xmlns:a16="http://schemas.microsoft.com/office/drawing/2014/main" id="{79B17A1C-1796-F7F0-9768-25E050EBC7A4}"/>
              </a:ext>
            </a:extLst>
          </p:cNvPr>
          <p:cNvSpPr>
            <a:spLocks noGrp="1"/>
          </p:cNvSpPr>
          <p:nvPr>
            <p:ph sz="half" idx="1"/>
          </p:nvPr>
        </p:nvSpPr>
        <p:spPr>
          <a:xfrm>
            <a:off x="623635" y="1246909"/>
            <a:ext cx="10963473" cy="5108171"/>
          </a:xfrm>
        </p:spPr>
        <p:txBody>
          <a:bodyPr/>
          <a:lstStyle/>
          <a:p>
            <a:r>
              <a:rPr lang="zh-CN" altLang="en-US" dirty="0">
                <a:solidFill>
                  <a:srgbClr val="66BA36"/>
                </a:solidFill>
              </a:rPr>
              <a:t>虚拟机（</a:t>
            </a:r>
            <a:r>
              <a:rPr lang="en" altLang="zh-CN" dirty="0">
                <a:solidFill>
                  <a:srgbClr val="66BA36"/>
                </a:solidFill>
              </a:rPr>
              <a:t>Virtual Machine</a:t>
            </a:r>
            <a:r>
              <a:rPr lang="zh-CN" altLang="en" dirty="0">
                <a:solidFill>
                  <a:srgbClr val="66BA36"/>
                </a:solidFill>
              </a:rPr>
              <a:t>）</a:t>
            </a:r>
            <a:r>
              <a:rPr lang="zh-CN" altLang="en-US" dirty="0">
                <a:solidFill>
                  <a:srgbClr val="66BA36"/>
                </a:solidFill>
              </a:rPr>
              <a:t>计算机的虚拟化实例，拥有自己的虚拟硬件（</a:t>
            </a:r>
            <a:r>
              <a:rPr lang="en" altLang="zh-CN" dirty="0">
                <a:solidFill>
                  <a:srgbClr val="66BA36"/>
                </a:solidFill>
              </a:rPr>
              <a:t>CPU</a:t>
            </a:r>
            <a:r>
              <a:rPr lang="zh-CN" altLang="en" dirty="0">
                <a:solidFill>
                  <a:srgbClr val="66BA36"/>
                </a:solidFill>
              </a:rPr>
              <a:t>、</a:t>
            </a:r>
            <a:r>
              <a:rPr lang="zh-CN" altLang="en-US" dirty="0">
                <a:solidFill>
                  <a:srgbClr val="66BA36"/>
                </a:solidFill>
              </a:rPr>
              <a:t>内存、设备等），可执行与计算机几乎完全相同的功能，包括运行应用和操作系统</a:t>
            </a:r>
            <a:r>
              <a:rPr lang="zh-CN" altLang="en-US" dirty="0"/>
              <a:t>。</a:t>
            </a:r>
          </a:p>
          <a:p>
            <a:r>
              <a:rPr lang="zh-CN" altLang="en-US" dirty="0"/>
              <a:t>虚拟机是在软件层面上模拟的计算机系统。它通过物理硬件资源上运行的虚拟化软件（例如</a:t>
            </a:r>
            <a:r>
              <a:rPr lang="en" altLang="zh-CN" dirty="0"/>
              <a:t>VMware</a:t>
            </a:r>
            <a:r>
              <a:rPr lang="zh-CN" altLang="en-US" dirty="0"/>
              <a:t>或</a:t>
            </a:r>
            <a:r>
              <a:rPr lang="en" altLang="zh-CN" dirty="0"/>
              <a:t>VirtualBox</a:t>
            </a:r>
            <a:r>
              <a:rPr lang="zh-CN" altLang="en" dirty="0"/>
              <a:t>）</a:t>
            </a:r>
            <a:r>
              <a:rPr lang="zh-CN" altLang="en-US" dirty="0"/>
              <a:t>来实现，每台虚拟机都包括完整的操作系统、应用程序和相关配置。</a:t>
            </a:r>
            <a:endParaRPr lang="en-US" altLang="zh-CN" dirty="0"/>
          </a:p>
          <a:p>
            <a:r>
              <a:rPr lang="zh-CN" altLang="en-US" dirty="0"/>
              <a:t>虚拟机为应用程序提供了隔离的运行环境，但每台虚拟机都需要单独的完整操作系统，因此相比物理硬件来说，其资源利用率较低。</a:t>
            </a:r>
            <a:endParaRPr lang="en-US" altLang="zh-CN" dirty="0"/>
          </a:p>
        </p:txBody>
      </p:sp>
    </p:spTree>
    <p:extLst>
      <p:ext uri="{BB962C8B-B14F-4D97-AF65-F5344CB8AC3E}">
        <p14:creationId xmlns:p14="http://schemas.microsoft.com/office/powerpoint/2010/main" val="2488436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506B9-93CA-94B9-CC2A-389DB9F489C8}"/>
              </a:ext>
            </a:extLst>
          </p:cNvPr>
          <p:cNvSpPr>
            <a:spLocks noGrp="1"/>
          </p:cNvSpPr>
          <p:nvPr>
            <p:ph type="title"/>
          </p:nvPr>
        </p:nvSpPr>
        <p:spPr>
          <a:xfrm>
            <a:off x="623635" y="522789"/>
            <a:ext cx="10963473" cy="589190"/>
          </a:xfrm>
        </p:spPr>
        <p:txBody>
          <a:bodyPr/>
          <a:lstStyle/>
          <a:p>
            <a:r>
              <a:rPr lang="zh-CN" altLang="en-US" dirty="0"/>
              <a:t>虚拟化的本质</a:t>
            </a:r>
          </a:p>
        </p:txBody>
      </p:sp>
      <p:sp>
        <p:nvSpPr>
          <p:cNvPr id="5" name="内容占位符 4">
            <a:extLst>
              <a:ext uri="{FF2B5EF4-FFF2-40B4-BE49-F238E27FC236}">
                <a16:creationId xmlns:a16="http://schemas.microsoft.com/office/drawing/2014/main" id="{63047C29-6070-8482-2339-51CA4CB8DEA5}"/>
              </a:ext>
            </a:extLst>
          </p:cNvPr>
          <p:cNvSpPr>
            <a:spLocks noGrp="1"/>
          </p:cNvSpPr>
          <p:nvPr>
            <p:ph sz="half" idx="1"/>
          </p:nvPr>
        </p:nvSpPr>
        <p:spPr>
          <a:xfrm>
            <a:off x="623635" y="1246909"/>
            <a:ext cx="10963473" cy="5108171"/>
          </a:xfrm>
        </p:spPr>
        <p:txBody>
          <a:bodyPr/>
          <a:lstStyle/>
          <a:p>
            <a:r>
              <a:rPr lang="zh-CN" altLang="en-US" dirty="0"/>
              <a:t>虚拟化本质是指资源的抽象化，要想资源充分利用，必须把资源最小单位化，这样上层才能按需使用资源，虚拟化不但解放 </a:t>
            </a:r>
            <a:r>
              <a:rPr lang="en-US" altLang="zh-CN" dirty="0"/>
              <a:t>OS</a:t>
            </a:r>
            <a:r>
              <a:rPr lang="zh-CN" altLang="en-US" dirty="0"/>
              <a:t>，也解放了物理硬件，提高资源利用率。虚拟化主要分为几大类：</a:t>
            </a:r>
          </a:p>
          <a:p>
            <a:pPr lvl="1"/>
            <a:r>
              <a:rPr lang="zh-CN" altLang="en-US" dirty="0">
                <a:solidFill>
                  <a:srgbClr val="66BA36"/>
                </a:solidFill>
              </a:rPr>
              <a:t>计算虚拟化：</a:t>
            </a:r>
            <a:r>
              <a:rPr lang="zh-CN" altLang="en-US" dirty="0"/>
              <a:t>针对 </a:t>
            </a:r>
            <a:r>
              <a:rPr lang="en" altLang="zh-CN" dirty="0"/>
              <a:t>CPU</a:t>
            </a:r>
            <a:r>
              <a:rPr lang="zh-CN" altLang="en-US" dirty="0"/>
              <a:t> 和内存，将物理服务器硬件资源与上层应用进行解耦，形成统一计算资源池。</a:t>
            </a:r>
          </a:p>
          <a:p>
            <a:pPr lvl="1"/>
            <a:r>
              <a:rPr lang="zh-CN" altLang="en-US" dirty="0">
                <a:solidFill>
                  <a:srgbClr val="66BA36"/>
                </a:solidFill>
              </a:rPr>
              <a:t>网络虚拟化：</a:t>
            </a:r>
            <a:r>
              <a:rPr lang="zh-CN" altLang="en-US" dirty="0"/>
              <a:t>针对网络链路资源虚拟化，传统上在硬件中交付的网络资源抽象化到软件中。</a:t>
            </a:r>
          </a:p>
          <a:p>
            <a:pPr lvl="1"/>
            <a:r>
              <a:rPr lang="en" altLang="zh-CN" dirty="0">
                <a:solidFill>
                  <a:srgbClr val="66BA36"/>
                </a:solidFill>
              </a:rPr>
              <a:t>IO</a:t>
            </a:r>
            <a:r>
              <a:rPr lang="zh-CN" altLang="en-US" dirty="0">
                <a:solidFill>
                  <a:srgbClr val="66BA36"/>
                </a:solidFill>
              </a:rPr>
              <a:t> 虚拟化：</a:t>
            </a:r>
            <a:r>
              <a:rPr lang="zh-CN" altLang="en-US" dirty="0"/>
              <a:t>针对 </a:t>
            </a:r>
            <a:r>
              <a:rPr lang="en" altLang="zh-CN" dirty="0"/>
              <a:t>IO</a:t>
            </a:r>
            <a:r>
              <a:rPr lang="zh-CN" altLang="en-US" dirty="0"/>
              <a:t> 资源虚拟化技术，让物理服务器和虚拟机可以共享 </a:t>
            </a:r>
            <a:r>
              <a:rPr lang="en" altLang="zh-CN" dirty="0"/>
              <a:t>I/O</a:t>
            </a:r>
            <a:r>
              <a:rPr lang="zh-CN" altLang="en-US" dirty="0"/>
              <a:t> 资源。</a:t>
            </a:r>
          </a:p>
          <a:p>
            <a:pPr lvl="1"/>
            <a:r>
              <a:rPr lang="zh-CN" altLang="en-US" dirty="0">
                <a:solidFill>
                  <a:srgbClr val="66BA36"/>
                </a:solidFill>
              </a:rPr>
              <a:t>存储虚拟化：</a:t>
            </a:r>
            <a:r>
              <a:rPr lang="zh-CN" altLang="en-US" dirty="0"/>
              <a:t>针对磁盘存储资源，构建具有统一逻辑视图的存储资源池供用户按需使用。</a:t>
            </a:r>
          </a:p>
          <a:p>
            <a:endParaRPr lang="zh-CN" altLang="en-US" dirty="0"/>
          </a:p>
        </p:txBody>
      </p:sp>
    </p:spTree>
    <p:extLst>
      <p:ext uri="{BB962C8B-B14F-4D97-AF65-F5344CB8AC3E}">
        <p14:creationId xmlns:p14="http://schemas.microsoft.com/office/powerpoint/2010/main" val="4170038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B561641-18F5-F9AF-6712-FDCB67477D14}"/>
              </a:ext>
            </a:extLst>
          </p:cNvPr>
          <p:cNvSpPr>
            <a:spLocks noGrp="1"/>
          </p:cNvSpPr>
          <p:nvPr>
            <p:ph type="title"/>
          </p:nvPr>
        </p:nvSpPr>
        <p:spPr/>
        <p:txBody>
          <a:bodyPr/>
          <a:lstStyle/>
          <a:p>
            <a:r>
              <a:rPr lang="zh-CN" altLang="en-US" dirty="0"/>
              <a:t>虚拟机优缺点</a:t>
            </a:r>
          </a:p>
        </p:txBody>
      </p:sp>
      <p:sp>
        <p:nvSpPr>
          <p:cNvPr id="6" name="内容占位符 5">
            <a:extLst>
              <a:ext uri="{FF2B5EF4-FFF2-40B4-BE49-F238E27FC236}">
                <a16:creationId xmlns:a16="http://schemas.microsoft.com/office/drawing/2014/main" id="{EA6EF22E-B40A-7B6C-BA67-A565B2E822B8}"/>
              </a:ext>
            </a:extLst>
          </p:cNvPr>
          <p:cNvSpPr>
            <a:spLocks noGrp="1"/>
          </p:cNvSpPr>
          <p:nvPr>
            <p:ph sz="half" idx="1"/>
          </p:nvPr>
        </p:nvSpPr>
        <p:spPr>
          <a:xfrm>
            <a:off x="623635" y="1246909"/>
            <a:ext cx="10963473" cy="5108171"/>
          </a:xfrm>
        </p:spPr>
        <p:txBody>
          <a:bodyPr/>
          <a:lstStyle/>
          <a:p>
            <a:r>
              <a:rPr lang="zh-CN" altLang="en-US" b="1" dirty="0"/>
              <a:t>优点</a:t>
            </a:r>
          </a:p>
          <a:p>
            <a:pPr lvl="1"/>
            <a:r>
              <a:rPr lang="zh-CN" altLang="en-US" dirty="0">
                <a:solidFill>
                  <a:srgbClr val="66BA36"/>
                </a:solidFill>
              </a:rPr>
              <a:t>完全隔离安全：</a:t>
            </a:r>
            <a:r>
              <a:rPr lang="zh-CN" altLang="en-US" dirty="0"/>
              <a:t>完全独立系统单独运行。不受共享主机上其他虚拟机漏洞利用或干扰。</a:t>
            </a:r>
          </a:p>
          <a:p>
            <a:pPr lvl="1"/>
            <a:r>
              <a:rPr lang="zh-CN" altLang="en-US" dirty="0">
                <a:solidFill>
                  <a:srgbClr val="66BA36"/>
                </a:solidFill>
              </a:rPr>
              <a:t>交互式开发：</a:t>
            </a:r>
            <a:r>
              <a:rPr lang="zh-CN" altLang="en-US" dirty="0"/>
              <a:t>可以交互式开发，一旦为虚拟机指定了基本硬件定义，虚拟机可被视为裸机计算机。</a:t>
            </a:r>
          </a:p>
          <a:p>
            <a:endParaRPr lang="en-US" altLang="zh-CN" dirty="0"/>
          </a:p>
          <a:p>
            <a:r>
              <a:rPr lang="zh-CN" altLang="en-US" b="1" dirty="0"/>
              <a:t>缺点</a:t>
            </a:r>
          </a:p>
          <a:p>
            <a:pPr lvl="1"/>
            <a:r>
              <a:rPr lang="zh-CN" altLang="en-US" dirty="0">
                <a:solidFill>
                  <a:srgbClr val="66BA36"/>
                </a:solidFill>
              </a:rPr>
              <a:t>迭代速度：</a:t>
            </a:r>
            <a:r>
              <a:rPr lang="zh-CN" altLang="en-US" dirty="0"/>
              <a:t>虚拟机构建和重新生成非常耗时，包含完整堆栈系统。对快照修改需要长时间才能重生。</a:t>
            </a:r>
          </a:p>
          <a:p>
            <a:pPr lvl="1"/>
            <a:r>
              <a:rPr lang="zh-CN" altLang="en-US" dirty="0">
                <a:solidFill>
                  <a:srgbClr val="66BA36"/>
                </a:solidFill>
              </a:rPr>
              <a:t>存储大小成本：</a:t>
            </a:r>
            <a:r>
              <a:rPr lang="zh-CN" altLang="en-US" dirty="0"/>
              <a:t>虚拟机的快展占用大量存储空间，导致虚拟机主机容易出现磁盘空间不足的问题。</a:t>
            </a:r>
          </a:p>
          <a:p>
            <a:endParaRPr lang="zh-CN" altLang="en-US" dirty="0"/>
          </a:p>
        </p:txBody>
      </p:sp>
    </p:spTree>
    <p:extLst>
      <p:ext uri="{BB962C8B-B14F-4D97-AF65-F5344CB8AC3E}">
        <p14:creationId xmlns:p14="http://schemas.microsoft.com/office/powerpoint/2010/main" val="415229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33432</TotalTime>
  <Words>2506</Words>
  <Application>Microsoft Macintosh PowerPoint</Application>
  <PresentationFormat>自定义</PresentationFormat>
  <Paragraphs>119</Paragraphs>
  <Slides>39</Slides>
  <Notes>5</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39</vt:i4>
      </vt:variant>
    </vt:vector>
  </HeadingPairs>
  <TitlesOfParts>
    <vt:vector size="55" baseType="lpstr">
      <vt:lpstr>-apple-system</vt:lpstr>
      <vt:lpstr>Microsoft YaHei</vt:lpstr>
      <vt:lpstr>Microsoft YaHei</vt:lpstr>
      <vt:lpstr>ACGN-MiaoGB-Flash</vt:lpstr>
      <vt:lpstr>PingFang SC Semibold</vt:lpstr>
      <vt:lpstr>Arial</vt:lpstr>
      <vt:lpstr>Calibri</vt:lpstr>
      <vt:lpstr>Futura-Medium</vt:lpstr>
      <vt:lpstr>Gill Sans MT</vt:lpstr>
      <vt:lpstr>Lexend</vt:lpstr>
      <vt:lpstr>Noto Sans</vt:lpstr>
      <vt:lpstr>Wingdings</vt:lpstr>
      <vt:lpstr>1_内容Copytext </vt:lpstr>
      <vt:lpstr>code01</vt:lpstr>
      <vt:lpstr>1_code01</vt:lpstr>
      <vt:lpstr>结束页</vt:lpstr>
      <vt:lpstr>PowerPoint 演示文稿</vt:lpstr>
      <vt:lpstr>Content</vt:lpstr>
      <vt:lpstr>Content  github.com/Infrasys-AI/AIInfra</vt:lpstr>
      <vt:lpstr>Content</vt:lpstr>
      <vt:lpstr>Content</vt:lpstr>
      <vt:lpstr>PowerPoint 演示文稿</vt:lpstr>
      <vt:lpstr>虚拟机 Virtual Machine, VM</vt:lpstr>
      <vt:lpstr>虚拟化的本质</vt:lpstr>
      <vt:lpstr>虚拟机优缺点</vt:lpstr>
      <vt:lpstr>热门虚拟机提供商</vt:lpstr>
      <vt:lpstr>计算机三层模型</vt:lpstr>
      <vt:lpstr>VMM，Virtual Machine Monitor </vt:lpstr>
      <vt:lpstr>两种 Hypervisor 方案</vt:lpstr>
      <vt:lpstr>两种 Hypervisor 方案</vt:lpstr>
      <vt:lpstr>PowerPoint 演示文稿</vt:lpstr>
      <vt:lpstr>Question?</vt:lpstr>
      <vt:lpstr>PowerPoint 演示文稿</vt:lpstr>
      <vt:lpstr>容器的发展</vt:lpstr>
      <vt:lpstr>容器技术兴起</vt:lpstr>
      <vt:lpstr>容器技术兴起</vt:lpstr>
      <vt:lpstr>容器技术兴起：2 个重要里程碑</vt:lpstr>
      <vt:lpstr>容器技术兴起：2 个重要里程碑</vt:lpstr>
      <vt:lpstr>PowerPoint 演示文稿</vt:lpstr>
      <vt:lpstr>容器发展历程</vt:lpstr>
      <vt:lpstr>技术萌芽期</vt:lpstr>
      <vt:lpstr>技术萌芽期</vt:lpstr>
      <vt:lpstr>技术萌芽期：Process Containers</vt:lpstr>
      <vt:lpstr>技术萌芽期：Namespace</vt:lpstr>
      <vt:lpstr>技术迸发期</vt:lpstr>
      <vt:lpstr>技术迸发期</vt:lpstr>
      <vt:lpstr>技术迸发期：GAE &amp; Borg</vt:lpstr>
      <vt:lpstr>技术迸发期：Borg &amp; K8S</vt:lpstr>
      <vt:lpstr>技术迸发期：联盟和组织的成立规范</vt:lpstr>
      <vt:lpstr>商用探索期：云原生雏形</vt:lpstr>
      <vt:lpstr>商用探索期：云原生雏形</vt:lpstr>
      <vt:lpstr>PowerPoint 演示文稿</vt:lpstr>
      <vt:lpstr>虚拟机 vs 容器</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11638</cp:revision>
  <cp:lastPrinted>2023-09-08T09:14:01Z</cp:lastPrinted>
  <dcterms:created xsi:type="dcterms:W3CDTF">2020-08-28T08:44:19Z</dcterms:created>
  <dcterms:modified xsi:type="dcterms:W3CDTF">2025-07-18T13:17:25Z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